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541" r:id="rId2"/>
    <p:sldId id="542" r:id="rId3"/>
    <p:sldId id="544" r:id="rId4"/>
    <p:sldId id="560" r:id="rId5"/>
    <p:sldId id="546" r:id="rId6"/>
    <p:sldId id="547" r:id="rId7"/>
    <p:sldId id="553" r:id="rId8"/>
    <p:sldId id="398" r:id="rId9"/>
    <p:sldId id="554" r:id="rId10"/>
    <p:sldId id="600" r:id="rId11"/>
    <p:sldId id="603" r:id="rId12"/>
    <p:sldId id="538" r:id="rId13"/>
    <p:sldId id="400" r:id="rId14"/>
    <p:sldId id="401" r:id="rId15"/>
    <p:sldId id="402" r:id="rId16"/>
    <p:sldId id="467" r:id="rId17"/>
    <p:sldId id="471" r:id="rId18"/>
    <p:sldId id="597" r:id="rId19"/>
    <p:sldId id="598" r:id="rId20"/>
    <p:sldId id="490" r:id="rId21"/>
    <p:sldId id="472" r:id="rId22"/>
    <p:sldId id="548" r:id="rId23"/>
    <p:sldId id="654" r:id="rId24"/>
    <p:sldId id="606" r:id="rId25"/>
    <p:sldId id="655" r:id="rId26"/>
    <p:sldId id="607" r:id="rId27"/>
    <p:sldId id="605" r:id="rId28"/>
    <p:sldId id="564" r:id="rId29"/>
    <p:sldId id="609" r:id="rId30"/>
    <p:sldId id="611" r:id="rId31"/>
    <p:sldId id="610" r:id="rId32"/>
    <p:sldId id="612" r:id="rId33"/>
    <p:sldId id="613" r:id="rId34"/>
    <p:sldId id="614" r:id="rId35"/>
    <p:sldId id="615" r:id="rId36"/>
    <p:sldId id="616" r:id="rId37"/>
    <p:sldId id="617" r:id="rId38"/>
    <p:sldId id="618" r:id="rId39"/>
    <p:sldId id="619" r:id="rId40"/>
    <p:sldId id="620" r:id="rId41"/>
    <p:sldId id="621" r:id="rId42"/>
    <p:sldId id="622" r:id="rId43"/>
    <p:sldId id="623" r:id="rId44"/>
    <p:sldId id="624" r:id="rId45"/>
    <p:sldId id="625" r:id="rId46"/>
    <p:sldId id="626" r:id="rId47"/>
    <p:sldId id="627" r:id="rId48"/>
    <p:sldId id="628" r:id="rId49"/>
    <p:sldId id="629" r:id="rId50"/>
    <p:sldId id="630" r:id="rId51"/>
    <p:sldId id="631" r:id="rId52"/>
    <p:sldId id="632" r:id="rId53"/>
    <p:sldId id="633" r:id="rId54"/>
    <p:sldId id="634" r:id="rId55"/>
    <p:sldId id="635" r:id="rId56"/>
    <p:sldId id="636" r:id="rId57"/>
    <p:sldId id="637" r:id="rId58"/>
    <p:sldId id="638" r:id="rId59"/>
    <p:sldId id="639" r:id="rId60"/>
    <p:sldId id="640" r:id="rId61"/>
    <p:sldId id="641" r:id="rId62"/>
    <p:sldId id="642" r:id="rId63"/>
    <p:sldId id="643" r:id="rId64"/>
    <p:sldId id="653" r:id="rId65"/>
    <p:sldId id="644" r:id="rId66"/>
    <p:sldId id="645" r:id="rId67"/>
    <p:sldId id="646" r:id="rId68"/>
    <p:sldId id="656" r:id="rId69"/>
    <p:sldId id="657" r:id="rId70"/>
    <p:sldId id="649" r:id="rId71"/>
    <p:sldId id="650" r:id="rId72"/>
    <p:sldId id="658" r:id="rId73"/>
    <p:sldId id="659" r:id="rId74"/>
    <p:sldId id="591" r:id="rId75"/>
    <p:sldId id="540" r:id="rId76"/>
    <p:sldId id="608" r:id="rId77"/>
    <p:sldId id="489" r:id="rId7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neke" initials="JH" lastIdx="34" clrIdx="0"/>
  <p:cmAuthor id="1" name="janneke" initials="j" lastIdx="32" clrIdx="1">
    <p:extLst>
      <p:ext uri="{19B8F6BF-5375-455C-9EA6-DF929625EA0E}">
        <p15:presenceInfo xmlns:p15="http://schemas.microsoft.com/office/powerpoint/2012/main" userId="janneke" providerId="None"/>
      </p:ext>
    </p:extLst>
  </p:cmAuthor>
  <p:cmAuthor id="2" name="Elli Theobald" initials="EJT" lastIdx="18" clrIdx="2">
    <p:extLst>
      <p:ext uri="{19B8F6BF-5375-455C-9EA6-DF929625EA0E}">
        <p15:presenceInfo xmlns:p15="http://schemas.microsoft.com/office/powerpoint/2012/main" userId="Elli Theobal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00CC"/>
    <a:srgbClr val="800080"/>
    <a:srgbClr val="FDD903"/>
    <a:srgbClr val="FAB4C8"/>
    <a:srgbClr val="F3C3E0"/>
    <a:srgbClr val="F5D3EE"/>
    <a:srgbClr val="006600"/>
    <a:srgbClr val="FDCBEF"/>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72251" autoAdjust="0"/>
  </p:normalViewPr>
  <p:slideViewPr>
    <p:cSldViewPr snapToGrid="0">
      <p:cViewPr varScale="1">
        <p:scale>
          <a:sx n="44" d="100"/>
          <a:sy n="44" d="100"/>
        </p:scale>
        <p:origin x="1332" y="96"/>
      </p:cViewPr>
      <p:guideLst>
        <p:guide orient="horz" pos="2160"/>
        <p:guide pos="2880"/>
      </p:guideLst>
    </p:cSldViewPr>
  </p:slideViewPr>
  <p:outlineViewPr>
    <p:cViewPr>
      <p:scale>
        <a:sx n="33" d="100"/>
        <a:sy n="33" d="100"/>
      </p:scale>
      <p:origin x="0" y="-558"/>
    </p:cViewPr>
  </p:outlineViewPr>
  <p:notesTextViewPr>
    <p:cViewPr>
      <p:scale>
        <a:sx n="3" d="2"/>
        <a:sy n="3" d="2"/>
      </p:scale>
      <p:origin x="0" y="0"/>
    </p:cViewPr>
  </p:notesTextViewPr>
  <p:sorterViewPr>
    <p:cViewPr varScale="1">
      <p:scale>
        <a:sx n="1" d="1"/>
        <a:sy n="1" d="1"/>
      </p:scale>
      <p:origin x="0" y="-6618"/>
    </p:cViewPr>
  </p:sorterViewPr>
  <p:notesViewPr>
    <p:cSldViewPr snapToGrid="0">
      <p:cViewPr varScale="1">
        <p:scale>
          <a:sx n="84" d="100"/>
          <a:sy n="84" d="100"/>
        </p:scale>
        <p:origin x="-3066"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FCD27061-B27A-4B52-8AB5-B1AEA15E86C8}" type="datetimeFigureOut">
              <a:rPr lang="en-US" smtClean="0"/>
              <a:pPr/>
              <a:t>6/22/2019</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BB2765C-E833-4CED-8B93-F34B4720CB52}" type="slidenum">
              <a:rPr lang="en-US" smtClean="0"/>
              <a:pPr/>
              <a:t>‹#›</a:t>
            </a:fld>
            <a:endParaRPr lang="en-US"/>
          </a:p>
        </p:txBody>
      </p:sp>
    </p:spTree>
    <p:extLst>
      <p:ext uri="{BB962C8B-B14F-4D97-AF65-F5344CB8AC3E}">
        <p14:creationId xmlns:p14="http://schemas.microsoft.com/office/powerpoint/2010/main" val="3810022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63A7C50D-E8FF-4B5B-A360-D7129071A60B}" type="datetimeFigureOut">
              <a:rPr lang="en-US" smtClean="0"/>
              <a:pPr/>
              <a:t>6/22/2019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6F9E9459-127B-4432-8E35-0C692EB01D13}" type="slidenum">
              <a:rPr lang="en-US" smtClean="0"/>
              <a:pPr/>
              <a:t>‹#›</a:t>
            </a:fld>
            <a:endParaRPr lang="en-US"/>
          </a:p>
        </p:txBody>
      </p:sp>
    </p:spTree>
    <p:extLst>
      <p:ext uri="{BB962C8B-B14F-4D97-AF65-F5344CB8AC3E}">
        <p14:creationId xmlns:p14="http://schemas.microsoft.com/office/powerpoint/2010/main" val="2054929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F9E9459-127B-4432-8E35-0C692EB01D13}" type="slidenum">
              <a:rPr lang="en-US" smtClean="0"/>
              <a:pPr/>
              <a:t>1</a:t>
            </a:fld>
            <a:endParaRPr lang="en-US"/>
          </a:p>
        </p:txBody>
      </p:sp>
    </p:spTree>
    <p:extLst>
      <p:ext uri="{BB962C8B-B14F-4D97-AF65-F5344CB8AC3E}">
        <p14:creationId xmlns:p14="http://schemas.microsoft.com/office/powerpoint/2010/main" val="2158133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a:t>
            </a:r>
            <a:r>
              <a:rPr lang="en-US" baseline="0" dirty="0" smtClean="0"/>
              <a:t> </a:t>
            </a:r>
            <a:r>
              <a:rPr lang="en-US" dirty="0" smtClean="0"/>
              <a:t>R</a:t>
            </a:r>
            <a:r>
              <a:rPr lang="en-US" baseline="0" dirty="0" smtClean="0"/>
              <a:t>eflection Lakes: Lakes Trail, Skyline Trail to Paradise Glacier Trail – 11 sites (new)</a:t>
            </a:r>
          </a:p>
          <a:p>
            <a:pPr marL="171450" indent="-171450">
              <a:buFontTx/>
              <a:buChar char="-"/>
            </a:pPr>
            <a:r>
              <a:rPr lang="en-US" baseline="0" dirty="0" smtClean="0"/>
              <a:t>Glacier Basin: Glacier Basin Trail 15 sites</a:t>
            </a:r>
          </a:p>
          <a:p>
            <a:pPr marL="171450" indent="-171450">
              <a:buFontTx/>
              <a:buChar char="-"/>
            </a:pPr>
            <a:r>
              <a:rPr lang="en-US" baseline="0" dirty="0" smtClean="0"/>
              <a:t>Markers at sites, but not always! </a:t>
            </a:r>
          </a:p>
          <a:p>
            <a:pPr marL="171450" indent="-171450">
              <a:buFontTx/>
              <a:buChar char="-"/>
            </a:pPr>
            <a:r>
              <a:rPr lang="en-US" baseline="0" dirty="0" smtClean="0"/>
              <a:t>Covered by snow (early in season)</a:t>
            </a:r>
          </a:p>
          <a:p>
            <a:pPr marL="171450" indent="-171450">
              <a:buFontTx/>
              <a:buChar char="-"/>
            </a:pPr>
            <a:r>
              <a:rPr lang="en-US" baseline="0" dirty="0" smtClean="0"/>
              <a:t>Disappear throughout the season</a:t>
            </a:r>
          </a:p>
          <a:p>
            <a:pPr marL="171450" indent="-171450">
              <a:buFontTx/>
              <a:buChar char="-"/>
            </a:pPr>
            <a:r>
              <a:rPr lang="en-US" baseline="0" dirty="0" smtClean="0"/>
              <a:t>You should be able to find w /o markers (pictures)</a:t>
            </a:r>
          </a:p>
          <a:p>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14</a:t>
            </a:fld>
            <a:endParaRPr lang="en-US"/>
          </a:p>
        </p:txBody>
      </p:sp>
    </p:spTree>
    <p:extLst>
      <p:ext uri="{BB962C8B-B14F-4D97-AF65-F5344CB8AC3E}">
        <p14:creationId xmlns:p14="http://schemas.microsoft.com/office/powerpoint/2010/main" val="276508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marL="171450" indent="-171450">
              <a:buFontTx/>
              <a:buChar char="-"/>
            </a:pPr>
            <a:r>
              <a:rPr lang="en-US" dirty="0" smtClean="0"/>
              <a:t>Put survey marker between</a:t>
            </a:r>
            <a:r>
              <a:rPr lang="en-US" baseline="0" dirty="0" smtClean="0"/>
              <a:t> your toes (on trail! Never leave trail).</a:t>
            </a:r>
          </a:p>
          <a:p>
            <a:pPr marL="171450" indent="-171450">
              <a:buFontTx/>
              <a:buChar char="-"/>
            </a:pPr>
            <a:r>
              <a:rPr lang="en-US" dirty="0" smtClean="0"/>
              <a:t>Stretch your hands,</a:t>
            </a:r>
            <a:r>
              <a:rPr lang="en-US" baseline="0" dirty="0" smtClean="0"/>
              <a:t> this is the length of your survey plot. </a:t>
            </a:r>
          </a:p>
          <a:p>
            <a:pPr marL="171450" indent="-171450">
              <a:buFontTx/>
              <a:buChar char="-"/>
            </a:pPr>
            <a:r>
              <a:rPr lang="en-US" baseline="0" dirty="0" smtClean="0"/>
              <a:t>Reach one arm straight out, this is the depth of your plot. </a:t>
            </a:r>
          </a:p>
          <a:p>
            <a:pPr marL="171450" indent="-171450">
              <a:buFontTx/>
              <a:buChar char="-"/>
            </a:pPr>
            <a:r>
              <a:rPr lang="en-US" baseline="0" dirty="0" smtClean="0"/>
              <a:t>Everyone has different arm lengths, approximate (can allow plants on edges ‘in’ if you are on the shorter side)</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15</a:t>
            </a:fld>
            <a:endParaRPr lang="en-US"/>
          </a:p>
        </p:txBody>
      </p:sp>
    </p:spTree>
    <p:extLst>
      <p:ext uri="{BB962C8B-B14F-4D97-AF65-F5344CB8AC3E}">
        <p14:creationId xmlns:p14="http://schemas.microsoft.com/office/powerpoint/2010/main" val="1832708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Have</a:t>
            </a:r>
            <a:r>
              <a:rPr lang="en-US" baseline="0" dirty="0" smtClean="0"/>
              <a:t> 16 focal species now; 10 per hike</a:t>
            </a:r>
          </a:p>
          <a:p>
            <a:r>
              <a:rPr lang="en-US" dirty="0" smtClean="0"/>
              <a:t>- Chosen b/c</a:t>
            </a:r>
            <a:r>
              <a:rPr lang="en-US" baseline="0" dirty="0" smtClean="0"/>
              <a:t> diverse in characteristics, common, identifiable</a:t>
            </a:r>
            <a:endParaRPr lang="en-US" dirty="0"/>
          </a:p>
        </p:txBody>
      </p:sp>
      <p:sp>
        <p:nvSpPr>
          <p:cNvPr id="4" name="Slide Number Placeholder 3"/>
          <p:cNvSpPr>
            <a:spLocks noGrp="1"/>
          </p:cNvSpPr>
          <p:nvPr>
            <p:ph type="sldNum" sz="quarter" idx="10"/>
          </p:nvPr>
        </p:nvSpPr>
        <p:spPr/>
        <p:txBody>
          <a:bodyPr/>
          <a:lstStyle/>
          <a:p>
            <a:fld id="{0084BB30-3092-428B-A33E-5664BEA9DF1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446925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Briefly describe</a:t>
            </a:r>
            <a:r>
              <a:rPr lang="en-US" baseline="0" dirty="0" smtClean="0"/>
              <a:t> each </a:t>
            </a:r>
            <a:r>
              <a:rPr lang="en-US" baseline="0" dirty="0" err="1" smtClean="0"/>
              <a:t>phenophase</a:t>
            </a:r>
            <a:endParaRPr lang="en-US" baseline="0" dirty="0" smtClean="0"/>
          </a:p>
          <a:p>
            <a:pPr marL="171450" indent="-171450">
              <a:buFontTx/>
              <a:buChar char="-"/>
            </a:pPr>
            <a:r>
              <a:rPr lang="en-US" dirty="0" smtClean="0"/>
              <a:t>Plant reproduction is a continuum – but we break it into 4 stages: d</a:t>
            </a:r>
            <a:r>
              <a:rPr lang="en-US" baseline="0" dirty="0" smtClean="0"/>
              <a:t>o your best (go with your first / gut feeling)</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17</a:t>
            </a:fld>
            <a:endParaRPr lang="en-US"/>
          </a:p>
        </p:txBody>
      </p:sp>
    </p:spTree>
    <p:extLst>
      <p:ext uri="{BB962C8B-B14F-4D97-AF65-F5344CB8AC3E}">
        <p14:creationId xmlns:p14="http://schemas.microsoft.com/office/powerpoint/2010/main" val="841032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Datasheet tells you which species to look for in the plots</a:t>
            </a:r>
          </a:p>
          <a:p>
            <a:r>
              <a:rPr lang="en-US" dirty="0" smtClean="0"/>
              <a:t>We will</a:t>
            </a:r>
            <a:r>
              <a:rPr lang="en-US" baseline="0" dirty="0" smtClean="0"/>
              <a:t> practice data entry at end of presentation</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20</a:t>
            </a:fld>
            <a:endParaRPr lang="en-US"/>
          </a:p>
        </p:txBody>
      </p:sp>
    </p:spTree>
    <p:extLst>
      <p:ext uri="{BB962C8B-B14F-4D97-AF65-F5344CB8AC3E}">
        <p14:creationId xmlns:p14="http://schemas.microsoft.com/office/powerpoint/2010/main" val="2949308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want your</a:t>
            </a:r>
            <a:r>
              <a:rPr lang="en-US" baseline="0" dirty="0" smtClean="0"/>
              <a:t> data!</a:t>
            </a:r>
          </a:p>
          <a:p>
            <a:pPr marL="171450" indent="-171450">
              <a:buFontTx/>
              <a:buChar char="-"/>
            </a:pPr>
            <a:r>
              <a:rPr lang="en-US" baseline="0" dirty="0" smtClean="0"/>
              <a:t>Boxes are now at Longmire, Base of Glacier Basin Trail </a:t>
            </a:r>
          </a:p>
          <a:p>
            <a:pPr marL="171450" indent="-171450">
              <a:buFontTx/>
              <a:buChar char="-"/>
            </a:pPr>
            <a:r>
              <a:rPr lang="en-US" baseline="0" dirty="0" smtClean="0"/>
              <a:t>Or mail it to us (even if from past years!)</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21</a:t>
            </a:fld>
            <a:endParaRPr lang="en-US"/>
          </a:p>
        </p:txBody>
      </p:sp>
    </p:spTree>
    <p:extLst>
      <p:ext uri="{BB962C8B-B14F-4D97-AF65-F5344CB8AC3E}">
        <p14:creationId xmlns:p14="http://schemas.microsoft.com/office/powerpoint/2010/main" val="1464177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Here is how your data help us get there</a:t>
            </a:r>
            <a:endParaRPr lang="en-US" baseline="0" dirty="0" smtClean="0"/>
          </a:p>
          <a:p>
            <a:pPr marL="171450" indent="-171450">
              <a:buFontTx/>
              <a:buChar char="-"/>
            </a:pPr>
            <a:r>
              <a:rPr lang="en-US" baseline="0" dirty="0" smtClean="0"/>
              <a:t>Explain X axis, Y axis</a:t>
            </a:r>
          </a:p>
          <a:p>
            <a:pPr marL="171450" indent="-171450">
              <a:buFontTx/>
              <a:buChar char="-"/>
            </a:pPr>
            <a:r>
              <a:rPr lang="en-US" baseline="0" dirty="0" smtClean="0"/>
              <a:t>99 observations = 99 volunteer hikes</a:t>
            </a:r>
          </a:p>
          <a:p>
            <a:pPr marL="171450" indent="-171450">
              <a:buFontTx/>
              <a:buChar char="-"/>
            </a:pPr>
            <a:r>
              <a:rPr lang="en-US" baseline="0" dirty="0" smtClean="0"/>
              <a:t>E.g. Carol wells and Joanne </a:t>
            </a:r>
            <a:r>
              <a:rPr lang="en-US" baseline="0" dirty="0" err="1" smtClean="0"/>
              <a:t>Flom</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22</a:t>
            </a:fld>
            <a:endParaRPr lang="en-US"/>
          </a:p>
        </p:txBody>
      </p:sp>
    </p:spTree>
    <p:extLst>
      <p:ext uri="{BB962C8B-B14F-4D97-AF65-F5344CB8AC3E}">
        <p14:creationId xmlns:p14="http://schemas.microsoft.com/office/powerpoint/2010/main" val="4179087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Here is how your data help us get there</a:t>
            </a:r>
            <a:endParaRPr lang="en-US" baseline="0" dirty="0" smtClean="0"/>
          </a:p>
          <a:p>
            <a:pPr marL="171450" indent="-171450">
              <a:buFontTx/>
              <a:buChar char="-"/>
            </a:pPr>
            <a:r>
              <a:rPr lang="en-US" baseline="0" dirty="0" smtClean="0"/>
              <a:t>Explain X axis, Y axis</a:t>
            </a:r>
          </a:p>
          <a:p>
            <a:pPr marL="171450" indent="-171450">
              <a:buFontTx/>
              <a:buChar char="-"/>
            </a:pPr>
            <a:r>
              <a:rPr lang="en-US" baseline="0" dirty="0" smtClean="0"/>
              <a:t>99 observations = 99 volunteer hikes</a:t>
            </a:r>
          </a:p>
          <a:p>
            <a:pPr marL="171450" indent="-171450">
              <a:buFontTx/>
              <a:buChar char="-"/>
            </a:pPr>
            <a:r>
              <a:rPr lang="en-US" baseline="0" dirty="0" smtClean="0"/>
              <a:t>E.g. Carol wells and Joanne </a:t>
            </a:r>
            <a:r>
              <a:rPr lang="en-US" baseline="0" dirty="0" err="1" smtClean="0"/>
              <a:t>Flom</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23</a:t>
            </a:fld>
            <a:endParaRPr lang="en-US"/>
          </a:p>
        </p:txBody>
      </p:sp>
    </p:spTree>
    <p:extLst>
      <p:ext uri="{BB962C8B-B14F-4D97-AF65-F5344CB8AC3E}">
        <p14:creationId xmlns:p14="http://schemas.microsoft.com/office/powerpoint/2010/main" val="1737099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Here is how your data help us get there</a:t>
            </a:r>
            <a:endParaRPr lang="en-US" baseline="0" dirty="0" smtClean="0"/>
          </a:p>
          <a:p>
            <a:pPr marL="171450" indent="-171450">
              <a:buFontTx/>
              <a:buChar char="-"/>
            </a:pPr>
            <a:r>
              <a:rPr lang="en-US" baseline="0" dirty="0" smtClean="0"/>
              <a:t>Explain X axis, Y axis</a:t>
            </a:r>
          </a:p>
          <a:p>
            <a:pPr marL="171450" indent="-171450">
              <a:buFontTx/>
              <a:buChar char="-"/>
            </a:pPr>
            <a:r>
              <a:rPr lang="en-US" baseline="0" dirty="0" smtClean="0"/>
              <a:t>99 observations = 99 volunteer hikes</a:t>
            </a:r>
          </a:p>
          <a:p>
            <a:pPr marL="171450" indent="-171450">
              <a:buFontTx/>
              <a:buChar char="-"/>
            </a:pPr>
            <a:r>
              <a:rPr lang="en-US" baseline="0" dirty="0" smtClean="0"/>
              <a:t>E.g. Carol wells and Joanne </a:t>
            </a:r>
            <a:r>
              <a:rPr lang="en-US" baseline="0" dirty="0" err="1" smtClean="0"/>
              <a:t>Flom</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24</a:t>
            </a:fld>
            <a:endParaRPr lang="en-US"/>
          </a:p>
        </p:txBody>
      </p:sp>
    </p:spTree>
    <p:extLst>
      <p:ext uri="{BB962C8B-B14F-4D97-AF65-F5344CB8AC3E}">
        <p14:creationId xmlns:p14="http://schemas.microsoft.com/office/powerpoint/2010/main" val="2766544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5" name="Shape 425"/>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Break will be 10 minutes only!</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Fill out volunteer agreement, give back to us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Get coffee and </a:t>
            </a:r>
            <a:r>
              <a:rPr lang="en-US" sz="1200" b="0" i="0" u="none" strike="noStrike" cap="none" dirty="0" smtClean="0">
                <a:solidFill>
                  <a:schemeClr val="dk1"/>
                </a:solidFill>
                <a:latin typeface="Calibri"/>
                <a:ea typeface="Calibri"/>
                <a:cs typeface="Calibri"/>
                <a:sym typeface="Calibri"/>
              </a:rPr>
              <a:t>cookies</a:t>
            </a: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START</a:t>
            </a:r>
            <a:r>
              <a:rPr lang="en-US" sz="1200" b="0" i="0" u="none" strike="noStrike" cap="none" baseline="0" dirty="0" smtClean="0">
                <a:solidFill>
                  <a:schemeClr val="dk1"/>
                </a:solidFill>
                <a:latin typeface="Calibri"/>
                <a:ea typeface="Calibri"/>
                <a:cs typeface="Calibri"/>
                <a:sym typeface="Calibri"/>
              </a:rPr>
              <a:t> UP 10:30 at latest</a:t>
            </a:r>
            <a:endParaRPr lang="en-US" sz="1200" b="0" i="0" u="none" strike="noStrike" cap="none" dirty="0" smtClean="0">
              <a:solidFill>
                <a:schemeClr val="dk1"/>
              </a:solidFill>
              <a:latin typeface="Calibri"/>
              <a:ea typeface="Calibri"/>
              <a:cs typeface="Calibri"/>
              <a:sym typeface="Calibri"/>
            </a:endParaRPr>
          </a:p>
        </p:txBody>
      </p:sp>
      <p:sp>
        <p:nvSpPr>
          <p:cNvPr id="426" name="Shape 426"/>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094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Introductions:</a:t>
            </a:r>
            <a:r>
              <a:rPr lang="en-US" baseline="0" dirty="0" smtClean="0"/>
              <a:t> </a:t>
            </a:r>
            <a:r>
              <a:rPr lang="en-US" dirty="0" smtClean="0"/>
              <a:t>Janneke,</a:t>
            </a:r>
            <a:r>
              <a:rPr lang="en-US" baseline="0" dirty="0" smtClean="0"/>
              <a:t> Elli, </a:t>
            </a:r>
            <a:r>
              <a:rPr lang="en-US" baseline="0" dirty="0" err="1" smtClean="0"/>
              <a:t>Emmi</a:t>
            </a:r>
            <a:r>
              <a:rPr lang="en-US" baseline="0" dirty="0" smtClean="0"/>
              <a:t>, </a:t>
            </a:r>
            <a:r>
              <a:rPr lang="en-US" baseline="0" dirty="0" err="1" smtClean="0"/>
              <a:t>Meera</a:t>
            </a:r>
            <a:r>
              <a:rPr lang="en-US" baseline="0" dirty="0" smtClean="0"/>
              <a:t>, Ian</a:t>
            </a:r>
          </a:p>
          <a:p>
            <a:r>
              <a:rPr lang="en-US" baseline="0" dirty="0" smtClean="0"/>
              <a:t>Emphasize others have been critical, plus funding sources.</a:t>
            </a:r>
          </a:p>
          <a:p>
            <a:r>
              <a:rPr lang="en-US" baseline="0" dirty="0" smtClean="0"/>
              <a:t>150+ volunteers!</a:t>
            </a:r>
          </a:p>
          <a:p>
            <a:r>
              <a:rPr lang="en-US" baseline="0" dirty="0" smtClean="0"/>
              <a:t>ASK FOLKS TO INTRODUCE THEMSELVES TO THEIR NEIGHBORS</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2</a:t>
            </a:fld>
            <a:endParaRPr lang="en-US"/>
          </a:p>
        </p:txBody>
      </p:sp>
    </p:spTree>
    <p:extLst>
      <p:ext uri="{BB962C8B-B14F-4D97-AF65-F5344CB8AC3E}">
        <p14:creationId xmlns:p14="http://schemas.microsoft.com/office/powerpoint/2010/main" val="3592946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3" name="Shape 433"/>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a:t>
            </a:r>
            <a:r>
              <a:rPr lang="en-US" sz="1200" b="0" i="0" u="none" strike="noStrike" cap="none" baseline="0" dirty="0">
                <a:solidFill>
                  <a:schemeClr val="dk1"/>
                </a:solidFill>
                <a:latin typeface="Calibri"/>
                <a:ea typeface="Calibri"/>
                <a:cs typeface="Calibri"/>
                <a:sym typeface="Calibri"/>
              </a:rPr>
              <a:t> 16 focal sp. across both trails, key will help you follow along and make notes in your pamphlet</a:t>
            </a:r>
          </a:p>
        </p:txBody>
      </p:sp>
      <p:sp>
        <p:nvSpPr>
          <p:cNvPr id="434" name="Shape 434"/>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29</a:t>
            </a:fld>
            <a:endParaRPr lang="en-US"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93825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Briefly describe</a:t>
            </a:r>
            <a:r>
              <a:rPr lang="en-US" baseline="0" dirty="0"/>
              <a:t> each </a:t>
            </a:r>
            <a:r>
              <a:rPr lang="en-US" baseline="0" dirty="0" err="1"/>
              <a:t>phenophase</a:t>
            </a:r>
            <a:endParaRPr lang="en-US" baseline="0" dirty="0"/>
          </a:p>
          <a:p>
            <a:pPr marL="171450" indent="-171450">
              <a:buFontTx/>
              <a:buChar char="-"/>
            </a:pPr>
            <a:r>
              <a:rPr lang="en-US" dirty="0"/>
              <a:t>Plant reproduction is a continuum – but we break it into 4 stages: d</a:t>
            </a:r>
            <a:r>
              <a:rPr lang="en-US" baseline="0" dirty="0"/>
              <a:t>o your best (go with your first / gut feeling)</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30</a:t>
            </a:fld>
            <a:endParaRPr lang="en-US"/>
          </a:p>
        </p:txBody>
      </p:sp>
    </p:spTree>
    <p:extLst>
      <p:ext uri="{BB962C8B-B14F-4D97-AF65-F5344CB8AC3E}">
        <p14:creationId xmlns:p14="http://schemas.microsoft.com/office/powerpoint/2010/main" val="3029733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1" name="Shape 471"/>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 you will notice is that there are amazing line drawings – by Kari Berger</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P2=</a:t>
            </a:r>
            <a:r>
              <a:rPr lang="en-US" sz="1200" b="0" i="0" u="none" strike="noStrike" cap="none" baseline="0" dirty="0">
                <a:solidFill>
                  <a:schemeClr val="dk1"/>
                </a:solidFill>
                <a:latin typeface="Calibri"/>
                <a:ea typeface="Calibri"/>
                <a:cs typeface="Calibri"/>
                <a:sym typeface="Calibri"/>
              </a:rPr>
              <a:t> She drew these to emphasize different characteristics of the plant and different </a:t>
            </a:r>
            <a:r>
              <a:rPr lang="en-US" sz="1200" b="0" i="0" u="none" strike="noStrike" cap="none" baseline="0" dirty="0" err="1">
                <a:solidFill>
                  <a:schemeClr val="dk1"/>
                </a:solidFill>
                <a:latin typeface="Calibri"/>
                <a:ea typeface="Calibri"/>
                <a:cs typeface="Calibri"/>
                <a:sym typeface="Calibri"/>
              </a:rPr>
              <a:t>phenophases</a:t>
            </a:r>
            <a:r>
              <a:rPr lang="en-US" sz="1200" b="0" i="0" u="none" strike="noStrike" cap="none" baseline="0" dirty="0">
                <a:solidFill>
                  <a:schemeClr val="dk1"/>
                </a:solidFill>
                <a:latin typeface="Calibri"/>
                <a:ea typeface="Calibri"/>
                <a:cs typeface="Calibri"/>
                <a:sym typeface="Calibri"/>
              </a:rPr>
              <a:t> so keep in mind that these plants may not have all the stages shown in the line drawings. This is really helpful </a:t>
            </a:r>
            <a:r>
              <a:rPr lang="en-US" sz="1200" b="0" i="0" u="none" strike="noStrike" cap="none" dirty="0">
                <a:solidFill>
                  <a:schemeClr val="dk1"/>
                </a:solidFill>
                <a:latin typeface="Calibri"/>
                <a:ea typeface="Calibri"/>
                <a:cs typeface="Calibri"/>
                <a:sym typeface="Calibri"/>
              </a:rPr>
              <a:t>with vegetation, or show distinct characteristics: e.g. Anemone buds are much shorter than the fruit!</a:t>
            </a:r>
          </a:p>
        </p:txBody>
      </p:sp>
      <p:sp>
        <p:nvSpPr>
          <p:cNvPr id="472" name="Shape 472"/>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6110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 We</a:t>
            </a:r>
            <a:r>
              <a:rPr lang="en-US" sz="1200" b="0" i="0" u="none" strike="noStrike" cap="none" baseline="0" dirty="0">
                <a:solidFill>
                  <a:schemeClr val="dk1"/>
                </a:solidFill>
                <a:latin typeface="Calibri"/>
                <a:ea typeface="Calibri"/>
                <a:cs typeface="Calibri"/>
                <a:sym typeface="Calibri"/>
              </a:rPr>
              <a:t> will start with the RL species, which are organized in both pamphlets alphabetically by common name.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P2=</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It buds through the snow because as a product of photosynthesis, the plant creates heat to melt the snow</a:t>
            </a:r>
            <a:r>
              <a:rPr lang="en-US" sz="1200" b="0" i="0" u="none" strike="noStrike" cap="none" baseline="0" dirty="0">
                <a:solidFill>
                  <a:schemeClr val="dk1"/>
                </a:solidFill>
                <a:latin typeface="Calibri"/>
                <a:ea typeface="Calibri"/>
                <a:cs typeface="Calibri"/>
                <a:sym typeface="Calibri"/>
              </a:rPr>
              <a:t> from its corm (an underground bulb structure).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P4= Fruiting the 3 chambered capsule will brown but still look fleshy vs. seeding where the capsule will break open and you will be able to see the seeds.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P5=FUN: they release their seeds like catapults but don’t touch the plants in the plot. This is because if you do and release all the seeds then everyone after you will miss that </a:t>
            </a:r>
            <a:r>
              <a:rPr lang="en-US" sz="1200" b="0" i="0" u="none" strike="noStrike" cap="none" baseline="0" dirty="0" err="1">
                <a:solidFill>
                  <a:schemeClr val="dk1"/>
                </a:solidFill>
                <a:latin typeface="Calibri"/>
                <a:ea typeface="Calibri"/>
                <a:cs typeface="Calibri"/>
                <a:sym typeface="Calibri"/>
              </a:rPr>
              <a:t>pheonphase</a:t>
            </a:r>
            <a:r>
              <a:rPr lang="en-US" sz="1200" b="0" i="0" u="none" strike="noStrike" cap="none" baseline="0" dirty="0">
                <a:solidFill>
                  <a:schemeClr val="dk1"/>
                </a:solidFill>
                <a:latin typeface="Calibri"/>
                <a:ea typeface="Calibri"/>
                <a:cs typeface="Calibri"/>
                <a:sym typeface="Calibri"/>
              </a:rPr>
              <a:t> because it ended early.</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482" name="Shape 482"/>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4287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 We</a:t>
            </a:r>
            <a:r>
              <a:rPr lang="en-US" sz="1200" b="0" i="0" u="none" strike="noStrike" cap="none" baseline="0" dirty="0">
                <a:solidFill>
                  <a:schemeClr val="dk1"/>
                </a:solidFill>
                <a:latin typeface="Calibri"/>
                <a:ea typeface="Calibri"/>
                <a:cs typeface="Calibri"/>
                <a:sym typeface="Calibri"/>
              </a:rPr>
              <a:t> will start with the RL species, which are organized in both pamphlets alphabetically by common name.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P2=</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It buds through the snow because as a product of photosynthesis, the plant creates heat to melt the snow</a:t>
            </a:r>
            <a:r>
              <a:rPr lang="en-US" sz="1200" b="0" i="0" u="none" strike="noStrike" cap="none" baseline="0" dirty="0">
                <a:solidFill>
                  <a:schemeClr val="dk1"/>
                </a:solidFill>
                <a:latin typeface="Calibri"/>
                <a:ea typeface="Calibri"/>
                <a:cs typeface="Calibri"/>
                <a:sym typeface="Calibri"/>
              </a:rPr>
              <a:t> from its corm (an underground bulb structure).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P4= Fruiting the 3 chambered capsule will brown but still look fleshy vs. seeding where the capsule will break open and you will be able to see the seeds.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P5=FUN: they release their seeds like catapults but don’t touch the plants in the plot. This is because if you do and release all the seeds then everyone after you will miss that </a:t>
            </a:r>
            <a:r>
              <a:rPr lang="en-US" sz="1200" b="0" i="0" u="none" strike="noStrike" cap="none" baseline="0" dirty="0" err="1">
                <a:solidFill>
                  <a:schemeClr val="dk1"/>
                </a:solidFill>
                <a:latin typeface="Calibri"/>
                <a:ea typeface="Calibri"/>
                <a:cs typeface="Calibri"/>
                <a:sym typeface="Calibri"/>
              </a:rPr>
              <a:t>pheonphase</a:t>
            </a:r>
            <a:r>
              <a:rPr lang="en-US" sz="1200" b="0" i="0" u="none" strike="noStrike" cap="none" baseline="0" dirty="0">
                <a:solidFill>
                  <a:schemeClr val="dk1"/>
                </a:solidFill>
                <a:latin typeface="Calibri"/>
                <a:ea typeface="Calibri"/>
                <a:cs typeface="Calibri"/>
                <a:sym typeface="Calibri"/>
              </a:rPr>
              <a:t> because it ended early.</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482" name="Shape 482"/>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1617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0" name="Shape 490"/>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a:t>
            </a:r>
            <a:r>
              <a:rPr lang="en-US" sz="1200" b="0" i="0" u="none" strike="noStrike" cap="none" baseline="0" dirty="0">
                <a:solidFill>
                  <a:schemeClr val="dk1"/>
                </a:solidFill>
                <a:latin typeface="Calibri"/>
                <a:ea typeface="Calibri"/>
                <a:cs typeface="Calibri"/>
                <a:sym typeface="Calibri"/>
              </a:rPr>
              <a:t> this is a plant that looks similar to a couple other sp. (VALSIT and ANGARG) but we will go over that toward the end.</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 Each cluster is called an </a:t>
            </a:r>
            <a:r>
              <a:rPr lang="en-US" sz="1200" b="0" i="0" u="none" strike="noStrike" cap="none" baseline="0" dirty="0" err="1">
                <a:solidFill>
                  <a:schemeClr val="dk1"/>
                </a:solidFill>
                <a:latin typeface="Calibri"/>
                <a:ea typeface="Calibri"/>
                <a:cs typeface="Calibri"/>
                <a:sym typeface="Calibri"/>
              </a:rPr>
              <a:t>umblet</a:t>
            </a:r>
            <a:r>
              <a:rPr lang="en-US" sz="1200" b="0" i="0" u="none" strike="noStrike" cap="none" baseline="0" dirty="0">
                <a:solidFill>
                  <a:schemeClr val="dk1"/>
                </a:solidFill>
                <a:latin typeface="Calibri"/>
                <a:ea typeface="Calibri"/>
                <a:cs typeface="Calibri"/>
                <a:sym typeface="Calibri"/>
              </a:rPr>
              <a:t> which is composed of many small flowers.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=This type of inflorescence, the botanical word for flower how flowers are arranged on a stem (there is a handy glossary in the back of your pamphlet), is indicative of the </a:t>
            </a:r>
            <a:r>
              <a:rPr lang="en-US" sz="1200" b="0" i="0" u="none" strike="noStrike" cap="none" baseline="0" dirty="0" err="1">
                <a:solidFill>
                  <a:schemeClr val="dk1"/>
                </a:solidFill>
                <a:latin typeface="Calibri"/>
                <a:ea typeface="Calibri"/>
                <a:cs typeface="Calibri"/>
                <a:sym typeface="Calibri"/>
              </a:rPr>
              <a:t>Apiaceae</a:t>
            </a:r>
            <a:r>
              <a:rPr lang="en-US" sz="1200" b="0" i="0" u="none" strike="noStrike" cap="none" baseline="0" dirty="0">
                <a:solidFill>
                  <a:schemeClr val="dk1"/>
                </a:solidFill>
                <a:latin typeface="Calibri"/>
                <a:ea typeface="Calibri"/>
                <a:cs typeface="Calibri"/>
                <a:sym typeface="Calibri"/>
              </a:rPr>
              <a:t> family-The Carrot of Parsley family.</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P3=Fruiting: will be green and fleshy looking, with narrow wings, like someone pinched the fruits VS. Seed: will be brown and papery and you will see some </a:t>
            </a:r>
            <a:r>
              <a:rPr lang="en-US" sz="1200" b="0" i="0" u="none" strike="noStrike" cap="none" baseline="0" dirty="0" err="1">
                <a:solidFill>
                  <a:schemeClr val="dk1"/>
                </a:solidFill>
                <a:latin typeface="Calibri"/>
                <a:ea typeface="Calibri"/>
                <a:cs typeface="Calibri"/>
                <a:sym typeface="Calibri"/>
              </a:rPr>
              <a:t>umblets</a:t>
            </a:r>
            <a:r>
              <a:rPr lang="en-US" sz="1200" b="0" i="0" u="none" strike="noStrike" cap="none" baseline="0" dirty="0">
                <a:solidFill>
                  <a:schemeClr val="dk1"/>
                </a:solidFill>
                <a:latin typeface="Calibri"/>
                <a:ea typeface="Calibri"/>
                <a:cs typeface="Calibri"/>
                <a:sym typeface="Calibri"/>
              </a:rPr>
              <a:t> looking bare. </a:t>
            </a:r>
            <a:endParaRPr lang="en-US" sz="1200" b="0" i="0" u="none" strike="noStrike" cap="none" dirty="0">
              <a:solidFill>
                <a:schemeClr val="dk1"/>
              </a:solidFill>
              <a:latin typeface="Calibri"/>
              <a:ea typeface="Calibri"/>
              <a:cs typeface="Calibri"/>
              <a:sym typeface="Calibri"/>
            </a:endParaRPr>
          </a:p>
        </p:txBody>
      </p:sp>
      <p:sp>
        <p:nvSpPr>
          <p:cNvPr id="491" name="Shape 491"/>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0383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0" name="Shape 490"/>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=This type of inflorescence, the botanical word for flower how flowers are arranged on a stem (there is a handy glossary in the back of your pamphlet), is indicative of the </a:t>
            </a:r>
            <a:r>
              <a:rPr lang="en-US" sz="1200" b="0" i="0" u="none" strike="noStrike" cap="none" baseline="0" dirty="0" err="1">
                <a:solidFill>
                  <a:schemeClr val="dk1"/>
                </a:solidFill>
                <a:latin typeface="Calibri"/>
                <a:ea typeface="Calibri"/>
                <a:cs typeface="Calibri"/>
                <a:sym typeface="Calibri"/>
              </a:rPr>
              <a:t>Apiaceae</a:t>
            </a:r>
            <a:r>
              <a:rPr lang="en-US" sz="1200" b="0" i="0" u="none" strike="noStrike" cap="none" baseline="0" dirty="0">
                <a:solidFill>
                  <a:schemeClr val="dk1"/>
                </a:solidFill>
                <a:latin typeface="Calibri"/>
                <a:ea typeface="Calibri"/>
                <a:cs typeface="Calibri"/>
                <a:sym typeface="Calibri"/>
              </a:rPr>
              <a:t> family-The Carrot of Parsley family.</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P3=Fruiting: will be green and fleshy looking, with narrow wings, like someone pinched the fruits VS. Seed: will be brown and papery and you will see some </a:t>
            </a:r>
            <a:r>
              <a:rPr lang="en-US" sz="1200" b="0" i="0" u="none" strike="noStrike" cap="none" baseline="0" dirty="0" err="1">
                <a:solidFill>
                  <a:schemeClr val="dk1"/>
                </a:solidFill>
                <a:latin typeface="Calibri"/>
                <a:ea typeface="Calibri"/>
                <a:cs typeface="Calibri"/>
                <a:sym typeface="Calibri"/>
              </a:rPr>
              <a:t>umblets</a:t>
            </a:r>
            <a:r>
              <a:rPr lang="en-US" sz="1200" b="0" i="0" u="none" strike="noStrike" cap="none" baseline="0" dirty="0">
                <a:solidFill>
                  <a:schemeClr val="dk1"/>
                </a:solidFill>
                <a:latin typeface="Calibri"/>
                <a:ea typeface="Calibri"/>
                <a:cs typeface="Calibri"/>
                <a:sym typeface="Calibri"/>
              </a:rPr>
              <a:t> looking bare. </a:t>
            </a:r>
            <a:endParaRPr lang="en-US" sz="1200" b="0" i="0" u="none" strike="noStrike" cap="none" dirty="0">
              <a:solidFill>
                <a:schemeClr val="dk1"/>
              </a:solidFill>
              <a:latin typeface="Calibri"/>
              <a:ea typeface="Calibri"/>
              <a:cs typeface="Calibri"/>
              <a:sym typeface="Calibri"/>
            </a:endParaRPr>
          </a:p>
        </p:txBody>
      </p:sp>
      <p:sp>
        <p:nvSpPr>
          <p:cNvPr id="491" name="Shape 491"/>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61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0" name="Shape 500"/>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a:t>
            </a:r>
            <a:r>
              <a:rPr lang="en-US" sz="1200" b="0" i="0" u="none" strike="noStrike" cap="none" baseline="0" dirty="0">
                <a:solidFill>
                  <a:schemeClr val="dk1"/>
                </a:solidFill>
                <a:latin typeface="Calibri"/>
                <a:ea typeface="Calibri"/>
                <a:cs typeface="Calibri"/>
                <a:sym typeface="Calibri"/>
              </a:rPr>
              <a:t> I like to think of it as the cheapskate of the meadow for two reasons which I will get to.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 It is rather short so when you aren’t immediately attracted to the bright colors be sure to take a moment to look for the foliage. Leaves generally have 3 lobes at the end of the plant and are green to brown-</a:t>
            </a:r>
            <a:r>
              <a:rPr lang="en-US" sz="1200" b="0" i="0" u="none" strike="noStrike" cap="none" baseline="0" dirty="0" err="1">
                <a:solidFill>
                  <a:schemeClr val="dk1"/>
                </a:solidFill>
                <a:latin typeface="Calibri"/>
                <a:ea typeface="Calibri"/>
                <a:cs typeface="Calibri"/>
                <a:sym typeface="Calibri"/>
              </a:rPr>
              <a:t>ish</a:t>
            </a: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 Flower looking parts are actually bracts, which aren’t technically petals. Producing flowers is energy expensive and bracts are cheep to make. This plant also cuts corners by being hemi-parasitic, meaning that it taps into the root systems of other plants and pilfers their energy.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 Fruiting: will be brown and bulbous VS. seeding: will crack open and look dry and crispy (basically dead)</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err="1">
                <a:solidFill>
                  <a:schemeClr val="dk1"/>
                </a:solidFill>
                <a:latin typeface="Calibri"/>
                <a:ea typeface="Calibri"/>
                <a:cs typeface="Calibri"/>
                <a:sym typeface="Calibri"/>
              </a:rPr>
              <a:t>FUN:Pollinated</a:t>
            </a:r>
            <a:r>
              <a:rPr lang="en-US" sz="1200" b="0" i="0" u="none" strike="noStrike" cap="none" dirty="0">
                <a:solidFill>
                  <a:schemeClr val="dk1"/>
                </a:solidFill>
                <a:latin typeface="Calibri"/>
                <a:ea typeface="Calibri"/>
                <a:cs typeface="Calibri"/>
                <a:sym typeface="Calibri"/>
              </a:rPr>
              <a:t> by hummingbirds –</a:t>
            </a:r>
            <a:r>
              <a:rPr lang="en-US" sz="1200" b="0" i="0" u="none" strike="noStrike" cap="none" baseline="0" dirty="0">
                <a:solidFill>
                  <a:schemeClr val="dk1"/>
                </a:solidFill>
                <a:latin typeface="Calibri"/>
                <a:ea typeface="Calibri"/>
                <a:cs typeface="Calibri"/>
                <a:sym typeface="Calibri"/>
              </a:rPr>
              <a:t> Quick and dirty trick to guess who might pollinator a flower is the color, bright red is a dead give away that is likely bird pollinated. </a:t>
            </a:r>
            <a:endParaRPr lang="en-US" sz="1200" b="0" i="0" u="none" strike="noStrike" cap="none" dirty="0">
              <a:solidFill>
                <a:schemeClr val="dk1"/>
              </a:solidFill>
              <a:latin typeface="Calibri"/>
              <a:ea typeface="Calibri"/>
              <a:cs typeface="Calibri"/>
              <a:sym typeface="Calibri"/>
            </a:endParaRPr>
          </a:p>
        </p:txBody>
      </p:sp>
      <p:sp>
        <p:nvSpPr>
          <p:cNvPr id="501" name="Shape 501"/>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4157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0" name="Shape 500"/>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a:t>
            </a:r>
            <a:r>
              <a:rPr lang="en-US" sz="1200" b="0" i="0" u="none" strike="noStrike" cap="none" baseline="0" dirty="0">
                <a:solidFill>
                  <a:schemeClr val="dk1"/>
                </a:solidFill>
                <a:latin typeface="Calibri"/>
                <a:ea typeface="Calibri"/>
                <a:cs typeface="Calibri"/>
                <a:sym typeface="Calibri"/>
              </a:rPr>
              <a:t> I like to think of it as the cheapskate of the meadow for two reasons which I will get to.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 It is rather short so when you aren’t immediately attracted to the bright colors be sure to take a moment to look for the foliage. Leaves generally have 3 lobes at the end of the plant and are green to brown-</a:t>
            </a:r>
            <a:r>
              <a:rPr lang="en-US" sz="1200" b="0" i="0" u="none" strike="noStrike" cap="none" baseline="0" dirty="0" err="1">
                <a:solidFill>
                  <a:schemeClr val="dk1"/>
                </a:solidFill>
                <a:latin typeface="Calibri"/>
                <a:ea typeface="Calibri"/>
                <a:cs typeface="Calibri"/>
                <a:sym typeface="Calibri"/>
              </a:rPr>
              <a:t>ish</a:t>
            </a: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 Flower looking parts are actually bracts, which aren’t technically petals. Producing flowers is energy expensive and bracts are cheep to make. This plant also cuts corners by being hemi-parasitic, meaning that it taps into the root systems of other plants and pilfers their energy.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 Fruiting: will be brown and bulbous VS. seeding: will crack open and look dry and crispy (basically dead)</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err="1">
                <a:solidFill>
                  <a:schemeClr val="dk1"/>
                </a:solidFill>
                <a:latin typeface="Calibri"/>
                <a:ea typeface="Calibri"/>
                <a:cs typeface="Calibri"/>
                <a:sym typeface="Calibri"/>
              </a:rPr>
              <a:t>FUN:Pollinated</a:t>
            </a:r>
            <a:r>
              <a:rPr lang="en-US" sz="1200" b="0" i="0" u="none" strike="noStrike" cap="none" dirty="0">
                <a:solidFill>
                  <a:schemeClr val="dk1"/>
                </a:solidFill>
                <a:latin typeface="Calibri"/>
                <a:ea typeface="Calibri"/>
                <a:cs typeface="Calibri"/>
                <a:sym typeface="Calibri"/>
              </a:rPr>
              <a:t> by hummingbirds –</a:t>
            </a:r>
            <a:r>
              <a:rPr lang="en-US" sz="1200" b="0" i="0" u="none" strike="noStrike" cap="none" baseline="0" dirty="0">
                <a:solidFill>
                  <a:schemeClr val="dk1"/>
                </a:solidFill>
                <a:latin typeface="Calibri"/>
                <a:ea typeface="Calibri"/>
                <a:cs typeface="Calibri"/>
                <a:sym typeface="Calibri"/>
              </a:rPr>
              <a:t> Quick and dirty trick to guess who might pollinator a flower is the color, bright red is a dead give away that is likely bird pollinated. </a:t>
            </a:r>
            <a:endParaRPr lang="en-US" sz="1200" b="0" i="0" u="none" strike="noStrike" cap="none" dirty="0">
              <a:solidFill>
                <a:schemeClr val="dk1"/>
              </a:solidFill>
              <a:latin typeface="Calibri"/>
              <a:ea typeface="Calibri"/>
              <a:cs typeface="Calibri"/>
              <a:sym typeface="Calibri"/>
            </a:endParaRPr>
          </a:p>
        </p:txBody>
      </p:sp>
      <p:sp>
        <p:nvSpPr>
          <p:cNvPr id="501" name="Shape 501"/>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8266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2" name="Shape 512"/>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457200" marR="0" lvl="1"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 Almost always 1 per stem and leaves get smaller as they go up the stem</a:t>
            </a:r>
          </a:p>
          <a:p>
            <a:pPr marL="457200" marR="0" lvl="1"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P3= </a:t>
            </a:r>
            <a:r>
              <a:rPr lang="en-US" sz="1200" b="0" i="0" u="none" strike="noStrike" cap="none" baseline="0" dirty="0" err="1">
                <a:solidFill>
                  <a:schemeClr val="dk1"/>
                </a:solidFill>
                <a:latin typeface="Calibri"/>
                <a:ea typeface="Calibri"/>
                <a:cs typeface="Calibri"/>
                <a:sym typeface="Calibri"/>
              </a:rPr>
              <a:t>Asteraceae</a:t>
            </a:r>
            <a:r>
              <a:rPr lang="en-US" sz="1200" b="0" i="0" u="none" strike="noStrike" cap="none" baseline="0" dirty="0">
                <a:solidFill>
                  <a:schemeClr val="dk1"/>
                </a:solidFill>
                <a:latin typeface="Calibri"/>
                <a:ea typeface="Calibri"/>
                <a:cs typeface="Calibri"/>
                <a:sym typeface="Calibri"/>
              </a:rPr>
              <a:t> family, Aster or Daisy family, but used to be called </a:t>
            </a:r>
            <a:r>
              <a:rPr lang="en-US" sz="1200" b="0" i="0" u="none" strike="noStrike" cap="none" baseline="0" dirty="0" err="1">
                <a:solidFill>
                  <a:schemeClr val="dk1"/>
                </a:solidFill>
                <a:latin typeface="Calibri"/>
                <a:ea typeface="Calibri"/>
                <a:cs typeface="Calibri"/>
                <a:sym typeface="Calibri"/>
              </a:rPr>
              <a:t>Compositae</a:t>
            </a:r>
            <a:r>
              <a:rPr lang="en-US" sz="1200" b="0" i="0" u="none" strike="noStrike" cap="none" baseline="0" dirty="0">
                <a:solidFill>
                  <a:schemeClr val="dk1"/>
                </a:solidFill>
                <a:latin typeface="Calibri"/>
                <a:ea typeface="Calibri"/>
                <a:cs typeface="Calibri"/>
                <a:sym typeface="Calibri"/>
              </a:rPr>
              <a:t> family for the composite flowers. </a:t>
            </a:r>
            <a:r>
              <a:rPr lang="en-US" sz="1200" b="0" i="0" u="none" strike="noStrike" cap="none" dirty="0">
                <a:solidFill>
                  <a:schemeClr val="dk1"/>
                </a:solidFill>
                <a:latin typeface="Calibri"/>
                <a:ea typeface="Calibri"/>
                <a:cs typeface="Calibri"/>
                <a:sym typeface="Calibri"/>
              </a:rPr>
              <a:t>Each flower is actually made up of hundreds of flowers. Composed of ray flowers and disc flowers.</a:t>
            </a:r>
          </a:p>
          <a:p>
            <a:pPr marL="457200" marR="0" lvl="1"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   =Budding you can only see the yellow disk flowers and the beginnings of the purple ray flowers</a:t>
            </a:r>
            <a:endParaRPr lang="en-US" sz="1200" b="0" i="0" u="none" strike="noStrike" cap="none" dirty="0">
              <a:solidFill>
                <a:schemeClr val="dk1"/>
              </a:solidFill>
              <a:latin typeface="Calibri"/>
              <a:ea typeface="Calibri"/>
              <a:cs typeface="Calibri"/>
              <a:sym typeface="Calibri"/>
            </a:endParaRPr>
          </a:p>
          <a:p>
            <a:pPr marL="457200" marR="0" lvl="1" indent="0" algn="l" defTabSz="4572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p:txBody>
      </p:sp>
      <p:sp>
        <p:nvSpPr>
          <p:cNvPr id="513" name="Shape 513"/>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380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Briefly mention</a:t>
            </a:r>
            <a:r>
              <a:rPr lang="en-US" baseline="0" dirty="0" smtClean="0"/>
              <a:t> outline, what to expect (topic, timing)</a:t>
            </a:r>
          </a:p>
        </p:txBody>
      </p:sp>
      <p:sp>
        <p:nvSpPr>
          <p:cNvPr id="4" name="Slide Number Placeholder 3"/>
          <p:cNvSpPr>
            <a:spLocks noGrp="1"/>
          </p:cNvSpPr>
          <p:nvPr>
            <p:ph type="sldNum" sz="quarter" idx="10"/>
          </p:nvPr>
        </p:nvSpPr>
        <p:spPr/>
        <p:txBody>
          <a:bodyPr/>
          <a:lstStyle/>
          <a:p>
            <a:fld id="{6F9E9459-127B-4432-8E35-0C692EB01D13}" type="slidenum">
              <a:rPr lang="en-US" smtClean="0"/>
              <a:pPr/>
              <a:t>3</a:t>
            </a:fld>
            <a:endParaRPr lang="en-US"/>
          </a:p>
        </p:txBody>
      </p:sp>
    </p:spTree>
    <p:extLst>
      <p:ext uri="{BB962C8B-B14F-4D97-AF65-F5344CB8AC3E}">
        <p14:creationId xmlns:p14="http://schemas.microsoft.com/office/powerpoint/2010/main" val="1854763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2" name="Shape 512"/>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457200" marR="0" lvl="1"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P3= Asteraceae family, Aster or Daisy family, but used to be called </a:t>
            </a:r>
            <a:r>
              <a:rPr lang="en-US" sz="1200" b="0" i="0" u="none" strike="noStrike" cap="none" baseline="0" dirty="0" err="1">
                <a:solidFill>
                  <a:schemeClr val="dk1"/>
                </a:solidFill>
                <a:latin typeface="Calibri"/>
                <a:ea typeface="Calibri"/>
                <a:cs typeface="Calibri"/>
                <a:sym typeface="Calibri"/>
              </a:rPr>
              <a:t>Compositae</a:t>
            </a:r>
            <a:r>
              <a:rPr lang="en-US" sz="1200" b="0" i="0" u="none" strike="noStrike" cap="none" baseline="0" dirty="0">
                <a:solidFill>
                  <a:schemeClr val="dk1"/>
                </a:solidFill>
                <a:latin typeface="Calibri"/>
                <a:ea typeface="Calibri"/>
                <a:cs typeface="Calibri"/>
                <a:sym typeface="Calibri"/>
              </a:rPr>
              <a:t> family for the composite flowers. </a:t>
            </a:r>
            <a:r>
              <a:rPr lang="en-US" sz="1200" b="0" i="0" u="none" strike="noStrike" cap="none" dirty="0">
                <a:solidFill>
                  <a:schemeClr val="dk1"/>
                </a:solidFill>
                <a:latin typeface="Calibri"/>
                <a:ea typeface="Calibri"/>
                <a:cs typeface="Calibri"/>
                <a:sym typeface="Calibri"/>
              </a:rPr>
              <a:t>Each flower is actually made up of hundreds of flowers. Composed of ray flowers and disc flowers.</a:t>
            </a:r>
          </a:p>
          <a:p>
            <a:pPr marL="457200" marR="0" lvl="1"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   =Budding you can only see the yellow disk flowers and the beginnings of the purple ray flowers</a:t>
            </a:r>
            <a:endParaRPr lang="en-US" sz="1200" b="0" i="0" u="none" strike="noStrike" cap="none" dirty="0">
              <a:solidFill>
                <a:schemeClr val="dk1"/>
              </a:solidFill>
              <a:latin typeface="Calibri"/>
              <a:ea typeface="Calibri"/>
              <a:cs typeface="Calibri"/>
              <a:sym typeface="Calibri"/>
            </a:endParaRPr>
          </a:p>
          <a:p>
            <a:pPr marL="457200" marR="0" lvl="1" indent="0" algn="l" defTabSz="4572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p:txBody>
      </p:sp>
      <p:sp>
        <p:nvSpPr>
          <p:cNvPr id="513" name="Shape 513"/>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536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2" name="Shape 522"/>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 Small</a:t>
            </a:r>
            <a:r>
              <a:rPr lang="en-US" sz="1200" b="0" i="0" u="none" strike="noStrike" cap="none" baseline="0" dirty="0">
                <a:solidFill>
                  <a:schemeClr val="dk1"/>
                </a:solidFill>
                <a:latin typeface="Calibri"/>
                <a:ea typeface="Calibri"/>
                <a:cs typeface="Calibri"/>
                <a:sym typeface="Calibri"/>
              </a:rPr>
              <a:t>, usually around 8 in, but leaves are toothed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Ray flowers (the petal parts) are notched at the end and usually brown tipped</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 Like almost all other aster, it is wind dispersed so it produces the white fluff at the ends of the seeds, known as </a:t>
            </a:r>
            <a:r>
              <a:rPr lang="en-US" sz="1200" b="0" i="0" u="none" strike="noStrike" cap="none" baseline="0" dirty="0" err="1">
                <a:solidFill>
                  <a:schemeClr val="dk1"/>
                </a:solidFill>
                <a:latin typeface="Calibri"/>
                <a:ea typeface="Calibri"/>
                <a:cs typeface="Calibri"/>
                <a:sym typeface="Calibri"/>
              </a:rPr>
              <a:t>pappus</a:t>
            </a:r>
            <a:r>
              <a:rPr lang="en-US" sz="1200" b="0" i="0" u="none" strike="noStrike" cap="none" baseline="0"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 Seeding: when you can see the bald “head” where the seeds were attached to</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err="1">
                <a:solidFill>
                  <a:schemeClr val="dk1"/>
                </a:solidFill>
                <a:latin typeface="Calibri"/>
                <a:ea typeface="Calibri"/>
                <a:cs typeface="Calibri"/>
                <a:sym typeface="Calibri"/>
              </a:rPr>
              <a:t>FUN:Alpestris</a:t>
            </a:r>
            <a:r>
              <a:rPr lang="en-US" sz="1200" b="0" i="0" u="none" strike="noStrike" cap="none" dirty="0">
                <a:solidFill>
                  <a:schemeClr val="dk1"/>
                </a:solidFill>
                <a:latin typeface="Calibri"/>
                <a:ea typeface="Calibri"/>
                <a:cs typeface="Calibri"/>
                <a:sym typeface="Calibri"/>
              </a:rPr>
              <a:t> means “of the mountain” </a:t>
            </a:r>
          </a:p>
        </p:txBody>
      </p:sp>
      <p:sp>
        <p:nvSpPr>
          <p:cNvPr id="523" name="Shape 523"/>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8368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2" name="Shape 522"/>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 Small</a:t>
            </a:r>
            <a:r>
              <a:rPr lang="en-US" sz="1200" b="0" i="0" u="none" strike="noStrike" cap="none" baseline="0" dirty="0">
                <a:solidFill>
                  <a:schemeClr val="dk1"/>
                </a:solidFill>
                <a:latin typeface="Calibri"/>
                <a:ea typeface="Calibri"/>
                <a:cs typeface="Calibri"/>
                <a:sym typeface="Calibri"/>
              </a:rPr>
              <a:t>, usually around 8 in, =ray flowers (the petal parts) are notched at the end and usually brown tipped</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 Like almost all other aster, it is wind dispersed so it produces the white fluff at the ends of the seeds, known as </a:t>
            </a:r>
            <a:r>
              <a:rPr lang="en-US" sz="1200" b="0" i="0" u="none" strike="noStrike" cap="none" baseline="0" dirty="0" err="1">
                <a:solidFill>
                  <a:schemeClr val="dk1"/>
                </a:solidFill>
                <a:latin typeface="Calibri"/>
                <a:ea typeface="Calibri"/>
                <a:cs typeface="Calibri"/>
                <a:sym typeface="Calibri"/>
              </a:rPr>
              <a:t>pappus</a:t>
            </a:r>
            <a:r>
              <a:rPr lang="en-US" sz="1200" b="0" i="0" u="none" strike="noStrike" cap="none" baseline="0"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 Seeding: when you can see the bald “head” where the seeds were attached to</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err="1">
                <a:solidFill>
                  <a:schemeClr val="dk1"/>
                </a:solidFill>
                <a:latin typeface="Calibri"/>
                <a:ea typeface="Calibri"/>
                <a:cs typeface="Calibri"/>
                <a:sym typeface="Calibri"/>
              </a:rPr>
              <a:t>FUN:Alpestris</a:t>
            </a:r>
            <a:r>
              <a:rPr lang="en-US" sz="1200" b="0" i="0" u="none" strike="noStrike" cap="none" dirty="0">
                <a:solidFill>
                  <a:schemeClr val="dk1"/>
                </a:solidFill>
                <a:latin typeface="Calibri"/>
                <a:ea typeface="Calibri"/>
                <a:cs typeface="Calibri"/>
                <a:sym typeface="Calibri"/>
              </a:rPr>
              <a:t> means “of the mountain” </a:t>
            </a:r>
          </a:p>
        </p:txBody>
      </p:sp>
      <p:sp>
        <p:nvSpPr>
          <p:cNvPr id="523" name="Shape 523"/>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41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4327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3" name="Shape 533"/>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To Point</a:t>
            </a:r>
            <a:r>
              <a:rPr lang="en-US" sz="1200" b="0" i="0" u="none" strike="noStrike" cap="none" baseline="0" dirty="0">
                <a:solidFill>
                  <a:schemeClr val="dk1"/>
                </a:solidFill>
                <a:latin typeface="Calibri"/>
                <a:ea typeface="Calibri"/>
                <a:cs typeface="Calibri"/>
                <a:sym typeface="Calibri"/>
              </a:rPr>
              <a:t> out more about our two Aster sp. on RL</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P1= These two are very different in size and with regards to the leaves but lets compare the fruiting and seeding composite inflorescences</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Calibri"/>
              <a:buChar char="-"/>
            </a:pPr>
            <a:r>
              <a:rPr lang="en-US" sz="1200" b="0" i="0" u="none" strike="noStrike" cap="none" dirty="0" err="1">
                <a:solidFill>
                  <a:schemeClr val="dk1"/>
                </a:solidFill>
                <a:latin typeface="Calibri"/>
                <a:ea typeface="Calibri"/>
                <a:cs typeface="Calibri"/>
                <a:sym typeface="Calibri"/>
              </a:rPr>
              <a:t>Microceris</a:t>
            </a:r>
            <a:r>
              <a:rPr lang="en-US" sz="1200" b="0" i="0" u="none" strike="noStrike" cap="none" dirty="0">
                <a:solidFill>
                  <a:schemeClr val="dk1"/>
                </a:solidFill>
                <a:latin typeface="Calibri"/>
                <a:ea typeface="Calibri"/>
                <a:cs typeface="Calibri"/>
                <a:sym typeface="Calibri"/>
              </a:rPr>
              <a:t> is loosely packed,</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in comparison to the dense seeds of Erigeron</a:t>
            </a:r>
          </a:p>
          <a:p>
            <a:pPr marL="171450" marR="0" lvl="0" indent="-171450" algn="l" rtl="0">
              <a:spcBef>
                <a:spcPts val="0"/>
              </a:spcBef>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This</a:t>
            </a:r>
            <a:r>
              <a:rPr lang="en-US" sz="1200" b="0" i="0" u="none" strike="noStrike" cap="none" baseline="0" dirty="0">
                <a:solidFill>
                  <a:schemeClr val="dk1"/>
                </a:solidFill>
                <a:latin typeface="Calibri"/>
                <a:ea typeface="Calibri"/>
                <a:cs typeface="Calibri"/>
                <a:sym typeface="Calibri"/>
              </a:rPr>
              <a:t> is super useful to do for Erigeron </a:t>
            </a:r>
            <a:r>
              <a:rPr lang="en-US" sz="1200" b="0" i="0" u="none" strike="noStrike" cap="none" baseline="0" dirty="0" err="1">
                <a:solidFill>
                  <a:schemeClr val="dk1"/>
                </a:solidFill>
                <a:latin typeface="Calibri"/>
                <a:ea typeface="Calibri"/>
                <a:cs typeface="Calibri"/>
                <a:sym typeface="Calibri"/>
              </a:rPr>
              <a:t>peregrinus</a:t>
            </a:r>
            <a:r>
              <a:rPr lang="en-US" sz="1200" b="0" i="0" u="none" strike="noStrike" cap="none" baseline="0" dirty="0">
                <a:solidFill>
                  <a:schemeClr val="dk1"/>
                </a:solidFill>
                <a:latin typeface="Calibri"/>
                <a:ea typeface="Calibri"/>
                <a:cs typeface="Calibri"/>
                <a:sym typeface="Calibri"/>
              </a:rPr>
              <a:t> and Aster </a:t>
            </a:r>
            <a:r>
              <a:rPr lang="en-US" sz="1200" b="0" i="0" u="none" strike="noStrike" cap="none" baseline="0" dirty="0" err="1">
                <a:solidFill>
                  <a:schemeClr val="dk1"/>
                </a:solidFill>
                <a:latin typeface="Calibri"/>
                <a:ea typeface="Calibri"/>
                <a:cs typeface="Calibri"/>
                <a:sym typeface="Calibri"/>
              </a:rPr>
              <a:t>ledophylus</a:t>
            </a:r>
            <a:r>
              <a:rPr lang="en-US" sz="1200" b="0" i="0" u="none" strike="noStrike" cap="none" baseline="0" dirty="0">
                <a:solidFill>
                  <a:schemeClr val="dk1"/>
                </a:solidFill>
                <a:latin typeface="Calibri"/>
                <a:ea typeface="Calibri"/>
                <a:cs typeface="Calibri"/>
                <a:sym typeface="Calibri"/>
              </a:rPr>
              <a:t> (which we will learn later on the GB trail)</a:t>
            </a:r>
            <a:endParaRPr lang="en-US" sz="1200" b="0" i="0" u="none" strike="noStrike" cap="none" dirty="0">
              <a:solidFill>
                <a:schemeClr val="dk1"/>
              </a:solidFill>
              <a:latin typeface="Calibri"/>
              <a:ea typeface="Calibri"/>
              <a:cs typeface="Calibri"/>
              <a:sym typeface="Calibri"/>
            </a:endParaRPr>
          </a:p>
        </p:txBody>
      </p:sp>
      <p:sp>
        <p:nvSpPr>
          <p:cNvPr id="534" name="Shape 534"/>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42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1013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7" name="Shape 547"/>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P2=Very harry on the stem and stout when bud and flower.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 early bloomers and so this means they are fruiting when other plants are just starting to flower</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P4=When they fruit and seed they get pretty tall and they look like a </a:t>
            </a:r>
            <a:r>
              <a:rPr lang="en-US" sz="1200" b="0" i="0" u="none" strike="noStrike" cap="none" baseline="0" dirty="0" err="1">
                <a:solidFill>
                  <a:schemeClr val="dk1"/>
                </a:solidFill>
                <a:latin typeface="Calibri"/>
                <a:ea typeface="Calibri"/>
                <a:cs typeface="Calibri"/>
                <a:sym typeface="Calibri"/>
              </a:rPr>
              <a:t>muppet</a:t>
            </a:r>
            <a:r>
              <a:rPr lang="en-US" sz="1200" b="0" i="0" u="none" strike="noStrike" cap="none" baseline="0" dirty="0">
                <a:solidFill>
                  <a:schemeClr val="dk1"/>
                </a:solidFill>
                <a:latin typeface="Calibri"/>
                <a:ea typeface="Calibri"/>
                <a:cs typeface="Calibri"/>
                <a:sym typeface="Calibri"/>
              </a:rPr>
              <a:t>, Tina Turner hair, everyone sees something different.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P5=Only fruiting when you can see the spike the seeds are attached to showing. </a:t>
            </a:r>
            <a:endParaRPr lang="en-US" sz="1200" b="0" i="0" u="none" strike="noStrike" cap="none" dirty="0">
              <a:solidFill>
                <a:schemeClr val="dk1"/>
              </a:solidFill>
              <a:latin typeface="Calibri"/>
              <a:ea typeface="Calibri"/>
              <a:cs typeface="Calibri"/>
              <a:sym typeface="Calibri"/>
            </a:endParaRPr>
          </a:p>
        </p:txBody>
      </p:sp>
      <p:sp>
        <p:nvSpPr>
          <p:cNvPr id="548" name="Shape 548"/>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0946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7" name="Shape 547"/>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 early bloomers and so this means they are fruiting when other plants are just starting to flower</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P4=When they fruit and seed they get pretty tall and they look like a </a:t>
            </a:r>
            <a:r>
              <a:rPr lang="en-US" sz="1200" b="0" i="0" u="none" strike="noStrike" cap="none" baseline="0" dirty="0" err="1">
                <a:solidFill>
                  <a:schemeClr val="dk1"/>
                </a:solidFill>
                <a:latin typeface="Calibri"/>
                <a:ea typeface="Calibri"/>
                <a:cs typeface="Calibri"/>
                <a:sym typeface="Calibri"/>
              </a:rPr>
              <a:t>muppet</a:t>
            </a:r>
            <a:r>
              <a:rPr lang="en-US" sz="1200" b="0" i="0" u="none" strike="noStrike" cap="none" baseline="0" dirty="0">
                <a:solidFill>
                  <a:schemeClr val="dk1"/>
                </a:solidFill>
                <a:latin typeface="Calibri"/>
                <a:ea typeface="Calibri"/>
                <a:cs typeface="Calibri"/>
                <a:sym typeface="Calibri"/>
              </a:rPr>
              <a:t>, Tina Turner hair, everyone sees something different.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P5=Only fruiting when you can see the spike the seeds are attached to showing. </a:t>
            </a:r>
            <a:endParaRPr lang="en-US" sz="1200" b="0" i="0" u="none" strike="noStrike" cap="none" dirty="0">
              <a:solidFill>
                <a:schemeClr val="dk1"/>
              </a:solidFill>
              <a:latin typeface="Calibri"/>
              <a:ea typeface="Calibri"/>
              <a:cs typeface="Calibri"/>
              <a:sym typeface="Calibri"/>
            </a:endParaRPr>
          </a:p>
        </p:txBody>
      </p:sp>
      <p:sp>
        <p:nvSpPr>
          <p:cNvPr id="548" name="Shape 548"/>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44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6482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txBox="1">
            <a:spLocks noGrp="1"/>
          </p:cNvSpPr>
          <p:nvPr>
            <p:ph type="body" idx="1"/>
          </p:nvPr>
        </p:nvSpPr>
        <p:spPr>
          <a:xfrm>
            <a:off x="685800" y="4415789"/>
            <a:ext cx="5486399" cy="4183379"/>
          </a:xfrm>
          <a:prstGeom prst="rect">
            <a:avLst/>
          </a:prstGeom>
        </p:spPr>
        <p:txBody>
          <a:bodyPr lIns="91425" tIns="91425" rIns="91425" bIns="91425" anchor="t" anchorCtr="0">
            <a:noAutofit/>
          </a:bodyPr>
          <a:lstStyle/>
          <a:p>
            <a:pPr lvl="0">
              <a:spcBef>
                <a:spcPts val="0"/>
              </a:spcBef>
              <a:buNone/>
            </a:pPr>
            <a:r>
              <a:rPr lang="en-US" dirty="0"/>
              <a:t>Still</a:t>
            </a:r>
            <a:r>
              <a:rPr lang="en-US" baseline="0" dirty="0"/>
              <a:t> alphabetical order though</a:t>
            </a:r>
            <a:endParaRPr dirty="0"/>
          </a:p>
        </p:txBody>
      </p:sp>
      <p:sp>
        <p:nvSpPr>
          <p:cNvPr id="571" name="Shape 571"/>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602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8" name="Shape 578"/>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a:t>
            </a:r>
            <a:r>
              <a:rPr lang="en-US" sz="1200" b="0" i="0" u="none" strike="noStrike" cap="none" dirty="0" err="1">
                <a:solidFill>
                  <a:schemeClr val="dk1"/>
                </a:solidFill>
                <a:latin typeface="Calibri"/>
                <a:ea typeface="Calibri"/>
                <a:cs typeface="Calibri"/>
                <a:sym typeface="Calibri"/>
              </a:rPr>
              <a:t>Polygonum</a:t>
            </a:r>
            <a:r>
              <a:rPr lang="en-US" sz="1200" b="0" i="0" u="none" strike="noStrike" cap="none" dirty="0">
                <a:solidFill>
                  <a:schemeClr val="dk1"/>
                </a:solidFill>
                <a:latin typeface="Calibri"/>
                <a:ea typeface="Calibri"/>
                <a:cs typeface="Calibri"/>
                <a:sym typeface="Calibri"/>
              </a:rPr>
              <a:t> = </a:t>
            </a:r>
            <a:r>
              <a:rPr lang="en-US" sz="1200" b="0" i="0" u="none" strike="noStrike" cap="none" dirty="0" err="1">
                <a:solidFill>
                  <a:schemeClr val="dk1"/>
                </a:solidFill>
                <a:latin typeface="Calibri"/>
                <a:ea typeface="Calibri"/>
                <a:cs typeface="Calibri"/>
                <a:sym typeface="Calibri"/>
              </a:rPr>
              <a:t>greek</a:t>
            </a:r>
            <a:r>
              <a:rPr lang="en-US" sz="1200" b="0" i="0" u="none" strike="noStrike" cap="none" dirty="0">
                <a:solidFill>
                  <a:schemeClr val="dk1"/>
                </a:solidFill>
                <a:latin typeface="Calibri"/>
                <a:ea typeface="Calibri"/>
                <a:cs typeface="Calibri"/>
                <a:sym typeface="Calibri"/>
              </a:rPr>
              <a:t> for many knees and </a:t>
            </a:r>
            <a:r>
              <a:rPr lang="en-US" sz="1200" b="0" i="0" u="none" strike="noStrike" cap="none" dirty="0" err="1">
                <a:solidFill>
                  <a:schemeClr val="dk1"/>
                </a:solidFill>
                <a:latin typeface="Calibri"/>
                <a:ea typeface="Calibri"/>
                <a:cs typeface="Calibri"/>
                <a:sym typeface="Calibri"/>
              </a:rPr>
              <a:t>bistorta</a:t>
            </a:r>
            <a:r>
              <a:rPr lang="en-US" sz="1200" b="0" i="0" u="none" strike="noStrike" cap="none" dirty="0">
                <a:solidFill>
                  <a:schemeClr val="dk1"/>
                </a:solidFill>
                <a:latin typeface="Calibri"/>
                <a:ea typeface="Calibri"/>
                <a:cs typeface="Calibri"/>
                <a:sym typeface="Calibri"/>
              </a:rPr>
              <a:t> =Latin for twice twisted and </a:t>
            </a:r>
            <a:r>
              <a:rPr lang="en-US" sz="1200" b="0" i="0" u="none" strike="noStrike" cap="none" dirty="0" err="1">
                <a:solidFill>
                  <a:schemeClr val="dk1"/>
                </a:solidFill>
                <a:latin typeface="Calibri"/>
                <a:ea typeface="Calibri"/>
                <a:cs typeface="Calibri"/>
                <a:sym typeface="Calibri"/>
              </a:rPr>
              <a:t>oides</a:t>
            </a:r>
            <a:r>
              <a:rPr lang="en-US" sz="1200" b="0" i="0" u="none" strike="noStrike" cap="none" dirty="0">
                <a:solidFill>
                  <a:schemeClr val="dk1"/>
                </a:solidFill>
                <a:latin typeface="Calibri"/>
                <a:ea typeface="Calibri"/>
                <a:cs typeface="Calibri"/>
                <a:sym typeface="Calibri"/>
              </a:rPr>
              <a:t>= “looking” Many knees, twice twisted refer to jointed stems and twisted rhizomes underground. Now Twice</a:t>
            </a:r>
            <a:r>
              <a:rPr lang="en-US" sz="1200" b="0" i="0" u="none" strike="noStrike" cap="none" baseline="0" dirty="0">
                <a:solidFill>
                  <a:schemeClr val="dk1"/>
                </a:solidFill>
                <a:latin typeface="Calibri"/>
                <a:ea typeface="Calibri"/>
                <a:cs typeface="Calibri"/>
                <a:sym typeface="Calibri"/>
              </a:rPr>
              <a:t> twisted twice!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P2=In the </a:t>
            </a:r>
            <a:r>
              <a:rPr lang="en-US" sz="1200" b="0" i="0" u="none" strike="noStrike" cap="none" baseline="0" dirty="0" err="1">
                <a:solidFill>
                  <a:schemeClr val="dk1"/>
                </a:solidFill>
                <a:latin typeface="Calibri"/>
                <a:ea typeface="Calibri"/>
                <a:cs typeface="Calibri"/>
                <a:sym typeface="Calibri"/>
              </a:rPr>
              <a:t>Polygonaceae</a:t>
            </a:r>
            <a:r>
              <a:rPr lang="en-US" sz="1200" b="0" i="0" u="none" strike="noStrike" cap="none" baseline="0" dirty="0">
                <a:solidFill>
                  <a:schemeClr val="dk1"/>
                </a:solidFill>
                <a:latin typeface="Calibri"/>
                <a:ea typeface="Calibri"/>
                <a:cs typeface="Calibri"/>
                <a:sym typeface="Calibri"/>
              </a:rPr>
              <a:t>, Buckwheat family. Leave clasp the stem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 spike looking raceme inflorescence, super smelly </a:t>
            </a:r>
            <a:r>
              <a:rPr lang="en-US" sz="1200" b="0" i="0" u="none" strike="noStrike" cap="none" dirty="0">
                <a:solidFill>
                  <a:schemeClr val="dk1"/>
                </a:solidFill>
                <a:latin typeface="Calibri"/>
                <a:ea typeface="Calibri"/>
                <a:cs typeface="Calibri"/>
                <a:sym typeface="Calibri"/>
              </a:rPr>
              <a:t>Foul odor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P4=Fruiting:</a:t>
            </a:r>
            <a:r>
              <a:rPr lang="en-US" sz="1200" b="0" i="0" u="none" strike="noStrike" cap="none" baseline="0" dirty="0">
                <a:solidFill>
                  <a:schemeClr val="dk1"/>
                </a:solidFill>
                <a:latin typeface="Calibri"/>
                <a:ea typeface="Calibri"/>
                <a:cs typeface="Calibri"/>
                <a:sym typeface="Calibri"/>
              </a:rPr>
              <a:t> will look sad and brown with some flowers still holding on. Seeding: small </a:t>
            </a:r>
            <a:r>
              <a:rPr lang="en-US" sz="1200" b="0" i="0" u="none" strike="noStrike" cap="none" baseline="0" dirty="0" err="1">
                <a:solidFill>
                  <a:schemeClr val="dk1"/>
                </a:solidFill>
                <a:latin typeface="Calibri"/>
                <a:ea typeface="Calibri"/>
                <a:cs typeface="Calibri"/>
                <a:sym typeface="Calibri"/>
              </a:rPr>
              <a:t>achene</a:t>
            </a:r>
            <a:r>
              <a:rPr lang="en-US" sz="1200" b="0" i="0" u="none" strike="noStrike" cap="none" baseline="0" dirty="0">
                <a:solidFill>
                  <a:schemeClr val="dk1"/>
                </a:solidFill>
                <a:latin typeface="Calibri"/>
                <a:ea typeface="Calibri"/>
                <a:cs typeface="Calibri"/>
                <a:sym typeface="Calibri"/>
              </a:rPr>
              <a:t> (small dry “shell” around the seed) with sharp angles and smooth shiny brown</a:t>
            </a:r>
            <a:endParaRPr lang="en-US" sz="1200" b="0" i="0" u="none" strike="noStrike" cap="none" dirty="0">
              <a:solidFill>
                <a:schemeClr val="dk1"/>
              </a:solidFill>
              <a:latin typeface="Calibri"/>
              <a:ea typeface="Calibri"/>
              <a:cs typeface="Calibri"/>
              <a:sym typeface="Calibri"/>
            </a:endParaRPr>
          </a:p>
        </p:txBody>
      </p:sp>
      <p:sp>
        <p:nvSpPr>
          <p:cNvPr id="579" name="Shape 579"/>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46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9274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8" name="Shape 578"/>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P2=In the </a:t>
            </a:r>
            <a:r>
              <a:rPr lang="en-US" sz="1200" b="0" i="0" u="none" strike="noStrike" cap="none" baseline="0" dirty="0" err="1">
                <a:solidFill>
                  <a:schemeClr val="dk1"/>
                </a:solidFill>
                <a:latin typeface="Calibri"/>
                <a:ea typeface="Calibri"/>
                <a:cs typeface="Calibri"/>
                <a:sym typeface="Calibri"/>
              </a:rPr>
              <a:t>Polygonaceae</a:t>
            </a:r>
            <a:r>
              <a:rPr lang="en-US" sz="1200" b="0" i="0" u="none" strike="noStrike" cap="none" baseline="0" dirty="0">
                <a:solidFill>
                  <a:schemeClr val="dk1"/>
                </a:solidFill>
                <a:latin typeface="Calibri"/>
                <a:ea typeface="Calibri"/>
                <a:cs typeface="Calibri"/>
                <a:sym typeface="Calibri"/>
              </a:rPr>
              <a:t>, Buckwheat family. Leaves clasp the stem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 spike looking raceme inflorescence, super smelly </a:t>
            </a:r>
            <a:r>
              <a:rPr lang="en-US" sz="1200" b="0" i="0" u="none" strike="noStrike" cap="none" dirty="0">
                <a:solidFill>
                  <a:schemeClr val="dk1"/>
                </a:solidFill>
                <a:latin typeface="Calibri"/>
                <a:ea typeface="Calibri"/>
                <a:cs typeface="Calibri"/>
                <a:sym typeface="Calibri"/>
              </a:rPr>
              <a:t>Foul odor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P4=Fruiting:</a:t>
            </a:r>
            <a:r>
              <a:rPr lang="en-US" sz="1200" b="0" i="0" u="none" strike="noStrike" cap="none" baseline="0" dirty="0">
                <a:solidFill>
                  <a:schemeClr val="dk1"/>
                </a:solidFill>
                <a:latin typeface="Calibri"/>
                <a:ea typeface="Calibri"/>
                <a:cs typeface="Calibri"/>
                <a:sym typeface="Calibri"/>
              </a:rPr>
              <a:t> will look sad and brown with some flowers still holding on. Seeding: small, (dry “shell” around the seed) with sharp angles and smooth shiny brown</a:t>
            </a:r>
            <a:endParaRPr lang="en-US" sz="1200" b="0" i="0" u="none" strike="noStrike" cap="none" dirty="0">
              <a:solidFill>
                <a:schemeClr val="dk1"/>
              </a:solidFill>
              <a:latin typeface="Calibri"/>
              <a:ea typeface="Calibri"/>
              <a:cs typeface="Calibri"/>
              <a:sym typeface="Calibri"/>
            </a:endParaRPr>
          </a:p>
        </p:txBody>
      </p:sp>
      <p:sp>
        <p:nvSpPr>
          <p:cNvPr id="579" name="Shape 579"/>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47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565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8" name="Shape 588"/>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 sounds the most like a Harry</a:t>
            </a:r>
            <a:r>
              <a:rPr lang="en-US" sz="1200" b="0" i="0" u="none" strike="noStrike" cap="none" baseline="0" dirty="0">
                <a:solidFill>
                  <a:schemeClr val="dk1"/>
                </a:solidFill>
                <a:latin typeface="Calibri"/>
                <a:ea typeface="Calibri"/>
                <a:cs typeface="Calibri"/>
                <a:sym typeface="Calibri"/>
              </a:rPr>
              <a:t> Potter spell.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P2=Obvious with is green-yellow flowers on spike like raceme. Also leaves are divided such that they look almost fern like</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P3=A great example of the gradient of phenophases aging from bottom to top on racemes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=Flower petals are beak shaped</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P4=Fruiting: green and fleshy VS. Seeding: urn shaped and dry and cracked open.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err="1">
                <a:solidFill>
                  <a:schemeClr val="dk1"/>
                </a:solidFill>
                <a:latin typeface="Calibri"/>
                <a:ea typeface="Calibri"/>
                <a:cs typeface="Calibri"/>
                <a:sym typeface="Calibri"/>
              </a:rPr>
              <a:t>FUN:This</a:t>
            </a:r>
            <a:r>
              <a:rPr lang="en-US" sz="1200" b="0" i="0" u="none" strike="noStrike" cap="none" dirty="0">
                <a:solidFill>
                  <a:schemeClr val="dk1"/>
                </a:solidFill>
                <a:latin typeface="Calibri"/>
                <a:ea typeface="Calibri"/>
                <a:cs typeface="Calibri"/>
                <a:sym typeface="Calibri"/>
              </a:rPr>
              <a:t> plant forms shared </a:t>
            </a:r>
            <a:r>
              <a:rPr lang="en-US" sz="1200" b="0" i="0" u="none" strike="noStrike" cap="none" dirty="0" err="1">
                <a:solidFill>
                  <a:schemeClr val="dk1"/>
                </a:solidFill>
                <a:latin typeface="Calibri"/>
                <a:ea typeface="Calibri"/>
                <a:cs typeface="Calibri"/>
                <a:sym typeface="Calibri"/>
              </a:rPr>
              <a:t>mycorrhizal</a:t>
            </a:r>
            <a:r>
              <a:rPr lang="en-US" sz="1200" b="0" i="0" u="none" strike="noStrike" cap="none" dirty="0">
                <a:solidFill>
                  <a:schemeClr val="dk1"/>
                </a:solidFill>
                <a:latin typeface="Calibri"/>
                <a:ea typeface="Calibri"/>
                <a:cs typeface="Calibri"/>
                <a:sym typeface="Calibri"/>
              </a:rPr>
              <a:t> associations with the plants around it, and can absorb compounds from it's neighbors. Partially Parasitic</a:t>
            </a:r>
          </a:p>
        </p:txBody>
      </p:sp>
      <p:sp>
        <p:nvSpPr>
          <p:cNvPr id="589" name="Shape 589"/>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48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8578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Ask</a:t>
            </a:r>
            <a:r>
              <a:rPr lang="en-US" baseline="0" dirty="0" smtClean="0"/>
              <a:t> Volunteers to talk to each other, define. Only 30 seconds!</a:t>
            </a:r>
          </a:p>
          <a:p>
            <a:r>
              <a:rPr lang="en-US" baseline="0" dirty="0" smtClean="0"/>
              <a:t>- </a:t>
            </a:r>
            <a:r>
              <a:rPr lang="en-US" dirty="0" smtClean="0"/>
              <a:t>Phenology is</a:t>
            </a:r>
            <a:r>
              <a:rPr lang="en-US" baseline="0" dirty="0" smtClean="0"/>
              <a:t> the timing of important life events like reproduction</a:t>
            </a:r>
          </a:p>
          <a:p>
            <a:r>
              <a:rPr lang="en-US" baseline="0" dirty="0" smtClean="0"/>
              <a:t>- Often cued by climate.</a:t>
            </a:r>
            <a:endParaRPr lang="en-US" dirty="0"/>
          </a:p>
        </p:txBody>
      </p:sp>
      <p:sp>
        <p:nvSpPr>
          <p:cNvPr id="4" name="Slide Number Placeholder 3"/>
          <p:cNvSpPr>
            <a:spLocks noGrp="1"/>
          </p:cNvSpPr>
          <p:nvPr>
            <p:ph type="sldNum" sz="quarter" idx="10"/>
          </p:nvPr>
        </p:nvSpPr>
        <p:spPr/>
        <p:txBody>
          <a:bodyPr/>
          <a:lstStyle/>
          <a:p>
            <a:fld id="{3D2A297B-4FEE-44F0-B7F4-5CBAF8B2093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204571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8" name="Shape 588"/>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 sounds the most like a Harry</a:t>
            </a:r>
            <a:r>
              <a:rPr lang="en-US" sz="1200" b="0" i="0" u="none" strike="noStrike" cap="none" baseline="0" dirty="0">
                <a:solidFill>
                  <a:schemeClr val="dk1"/>
                </a:solidFill>
                <a:latin typeface="Calibri"/>
                <a:ea typeface="Calibri"/>
                <a:cs typeface="Calibri"/>
                <a:sym typeface="Calibri"/>
              </a:rPr>
              <a:t> Potter spell.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P2=Obvious with is green-yellow flowers on spike like raceme. Also leaves are divided such that they look almost fern like</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P3=A great example of the gradient of phenophases aging from bottom to top on racemes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=Flower petals are beak shaped</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P4=Fruiting: green and fleshy VS. Seeding: urn shaped and dry and cracked open.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err="1">
                <a:solidFill>
                  <a:schemeClr val="dk1"/>
                </a:solidFill>
                <a:latin typeface="Calibri"/>
                <a:ea typeface="Calibri"/>
                <a:cs typeface="Calibri"/>
                <a:sym typeface="Calibri"/>
              </a:rPr>
              <a:t>FUN:This</a:t>
            </a:r>
            <a:r>
              <a:rPr lang="en-US" sz="1200" b="0" i="0" u="none" strike="noStrike" cap="none" dirty="0">
                <a:solidFill>
                  <a:schemeClr val="dk1"/>
                </a:solidFill>
                <a:latin typeface="Calibri"/>
                <a:ea typeface="Calibri"/>
                <a:cs typeface="Calibri"/>
                <a:sym typeface="Calibri"/>
              </a:rPr>
              <a:t> plant forms shared </a:t>
            </a:r>
            <a:r>
              <a:rPr lang="en-US" sz="1200" b="0" i="0" u="none" strike="noStrike" cap="none" dirty="0" err="1">
                <a:solidFill>
                  <a:schemeClr val="dk1"/>
                </a:solidFill>
                <a:latin typeface="Calibri"/>
                <a:ea typeface="Calibri"/>
                <a:cs typeface="Calibri"/>
                <a:sym typeface="Calibri"/>
              </a:rPr>
              <a:t>mycorrhizal</a:t>
            </a:r>
            <a:r>
              <a:rPr lang="en-US" sz="1200" b="0" i="0" u="none" strike="noStrike" cap="none" dirty="0">
                <a:solidFill>
                  <a:schemeClr val="dk1"/>
                </a:solidFill>
                <a:latin typeface="Calibri"/>
                <a:ea typeface="Calibri"/>
                <a:cs typeface="Calibri"/>
                <a:sym typeface="Calibri"/>
              </a:rPr>
              <a:t> associations with the plants around it, and can absorb compounds from it's neighbors. Partially Parasitic</a:t>
            </a:r>
          </a:p>
        </p:txBody>
      </p:sp>
      <p:sp>
        <p:nvSpPr>
          <p:cNvPr id="589" name="Shape 589"/>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49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31993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0" name="Shape 600"/>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 hairy</a:t>
            </a:r>
            <a:r>
              <a:rPr lang="en-US" sz="1200" b="0" i="0" u="none" strike="noStrike" cap="none" baseline="0" dirty="0">
                <a:solidFill>
                  <a:schemeClr val="dk1"/>
                </a:solidFill>
                <a:latin typeface="Calibri"/>
                <a:ea typeface="Calibri"/>
                <a:cs typeface="Calibri"/>
                <a:sym typeface="Calibri"/>
              </a:rPr>
              <a:t> stem with really beautiful </a:t>
            </a:r>
            <a:r>
              <a:rPr lang="en-US" sz="1200" b="0" i="0" u="none" strike="noStrike" cap="none" baseline="0" dirty="0" err="1">
                <a:solidFill>
                  <a:schemeClr val="dk1"/>
                </a:solidFill>
                <a:latin typeface="Calibri"/>
                <a:ea typeface="Calibri"/>
                <a:cs typeface="Calibri"/>
                <a:sym typeface="Calibri"/>
              </a:rPr>
              <a:t>palmately</a:t>
            </a:r>
            <a:r>
              <a:rPr lang="en-US" sz="1200" b="0" i="0" u="none" strike="noStrike" cap="none" baseline="0" dirty="0">
                <a:solidFill>
                  <a:schemeClr val="dk1"/>
                </a:solidFill>
                <a:latin typeface="Calibri"/>
                <a:ea typeface="Calibri"/>
                <a:cs typeface="Calibri"/>
                <a:sym typeface="Calibri"/>
              </a:rPr>
              <a:t> divided leaves (look like your palm) that catch water droplets in the center in the morning!</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P2=The raceme shows multiple </a:t>
            </a:r>
            <a:r>
              <a:rPr lang="en-US" sz="1200" b="0" i="0" u="none" strike="noStrike" cap="none" baseline="0" dirty="0" err="1">
                <a:solidFill>
                  <a:schemeClr val="dk1"/>
                </a:solidFill>
                <a:latin typeface="Calibri"/>
                <a:ea typeface="Calibri"/>
                <a:cs typeface="Calibri"/>
                <a:sym typeface="Calibri"/>
              </a:rPr>
              <a:t>phenophases</a:t>
            </a:r>
            <a:r>
              <a:rPr lang="en-US" sz="1200" b="0" i="0" u="none" strike="noStrike" cap="none" baseline="0" dirty="0">
                <a:solidFill>
                  <a:schemeClr val="dk1"/>
                </a:solidFill>
                <a:latin typeface="Calibri"/>
                <a:ea typeface="Calibri"/>
                <a:cs typeface="Calibri"/>
                <a:sym typeface="Calibri"/>
              </a:rPr>
              <a:t>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P3= in the </a:t>
            </a:r>
            <a:r>
              <a:rPr lang="en-US" sz="1200" b="0" i="0" u="none" strike="noStrike" cap="none" dirty="0" err="1">
                <a:solidFill>
                  <a:schemeClr val="dk1"/>
                </a:solidFill>
                <a:latin typeface="Calibri"/>
                <a:ea typeface="Calibri"/>
                <a:cs typeface="Calibri"/>
                <a:sym typeface="Calibri"/>
              </a:rPr>
              <a:t>Fabaceae</a:t>
            </a:r>
            <a:r>
              <a:rPr lang="en-US" sz="1200" b="0" i="0" u="none" strike="noStrike" cap="none" baseline="0" dirty="0">
                <a:solidFill>
                  <a:schemeClr val="dk1"/>
                </a:solidFill>
                <a:latin typeface="Calibri"/>
                <a:ea typeface="Calibri"/>
                <a:cs typeface="Calibri"/>
                <a:sym typeface="Calibri"/>
              </a:rPr>
              <a:t>, Bean, family, that’s why the fruits look like beans</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P4=Fruiting=look </a:t>
            </a:r>
            <a:r>
              <a:rPr lang="en-US" sz="1200" b="0" i="0" u="none" strike="noStrike" cap="none" baseline="0" dirty="0">
                <a:solidFill>
                  <a:schemeClr val="dk1"/>
                </a:solidFill>
                <a:latin typeface="Calibri"/>
                <a:ea typeface="Calibri"/>
                <a:cs typeface="Calibri"/>
                <a:sym typeface="Calibri"/>
              </a:rPr>
              <a:t>fleshy and green and more like edamame VS. seeding, crack </a:t>
            </a:r>
            <a:r>
              <a:rPr lang="en-US" sz="1200" b="0" i="0" u="none" strike="noStrike" cap="none" baseline="0" dirty="0" smtClean="0">
                <a:solidFill>
                  <a:schemeClr val="dk1"/>
                </a:solidFill>
                <a:latin typeface="Calibri"/>
                <a:ea typeface="Calibri"/>
                <a:cs typeface="Calibri"/>
                <a:sym typeface="Calibri"/>
              </a:rPr>
              <a:t>open</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p:txBody>
      </p:sp>
      <p:sp>
        <p:nvSpPr>
          <p:cNvPr id="601" name="Shape 601"/>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50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1809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0" name="Shape 600"/>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 hairy</a:t>
            </a:r>
            <a:r>
              <a:rPr lang="en-US" sz="1200" b="0" i="0" u="none" strike="noStrike" cap="none" baseline="0" dirty="0">
                <a:solidFill>
                  <a:schemeClr val="dk1"/>
                </a:solidFill>
                <a:latin typeface="Calibri"/>
                <a:ea typeface="Calibri"/>
                <a:cs typeface="Calibri"/>
                <a:sym typeface="Calibri"/>
              </a:rPr>
              <a:t> stem with really beautiful </a:t>
            </a:r>
            <a:r>
              <a:rPr lang="en-US" sz="1200" b="0" i="0" u="none" strike="noStrike" cap="none" baseline="0" dirty="0" err="1">
                <a:solidFill>
                  <a:schemeClr val="dk1"/>
                </a:solidFill>
                <a:latin typeface="Calibri"/>
                <a:ea typeface="Calibri"/>
                <a:cs typeface="Calibri"/>
                <a:sym typeface="Calibri"/>
              </a:rPr>
              <a:t>palmately</a:t>
            </a:r>
            <a:r>
              <a:rPr lang="en-US" sz="1200" b="0" i="0" u="none" strike="noStrike" cap="none" baseline="0" dirty="0">
                <a:solidFill>
                  <a:schemeClr val="dk1"/>
                </a:solidFill>
                <a:latin typeface="Calibri"/>
                <a:ea typeface="Calibri"/>
                <a:cs typeface="Calibri"/>
                <a:sym typeface="Calibri"/>
              </a:rPr>
              <a:t> divided leaves (look like your palm) that catch water droplets in the center in the morning!</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P2=The raceme shows multiple </a:t>
            </a:r>
            <a:r>
              <a:rPr lang="en-US" sz="1200" b="0" i="0" u="none" strike="noStrike" cap="none" baseline="0" dirty="0" err="1">
                <a:solidFill>
                  <a:schemeClr val="dk1"/>
                </a:solidFill>
                <a:latin typeface="Calibri"/>
                <a:ea typeface="Calibri"/>
                <a:cs typeface="Calibri"/>
                <a:sym typeface="Calibri"/>
              </a:rPr>
              <a:t>phenophases</a:t>
            </a:r>
            <a:r>
              <a:rPr lang="en-US" sz="1200" b="0" i="0" u="none" strike="noStrike" cap="none" baseline="0" dirty="0">
                <a:solidFill>
                  <a:schemeClr val="dk1"/>
                </a:solidFill>
                <a:latin typeface="Calibri"/>
                <a:ea typeface="Calibri"/>
                <a:cs typeface="Calibri"/>
                <a:sym typeface="Calibri"/>
              </a:rPr>
              <a:t>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P3= in the </a:t>
            </a:r>
            <a:r>
              <a:rPr lang="en-US" sz="1200" b="0" i="0" u="none" strike="noStrike" cap="none" dirty="0" err="1">
                <a:solidFill>
                  <a:schemeClr val="dk1"/>
                </a:solidFill>
                <a:latin typeface="Calibri"/>
                <a:ea typeface="Calibri"/>
                <a:cs typeface="Calibri"/>
                <a:sym typeface="Calibri"/>
              </a:rPr>
              <a:t>Fabaceae</a:t>
            </a:r>
            <a:r>
              <a:rPr lang="en-US" sz="1200" b="0" i="0" u="none" strike="noStrike" cap="none" baseline="0" dirty="0">
                <a:solidFill>
                  <a:schemeClr val="dk1"/>
                </a:solidFill>
                <a:latin typeface="Calibri"/>
                <a:ea typeface="Calibri"/>
                <a:cs typeface="Calibri"/>
                <a:sym typeface="Calibri"/>
              </a:rPr>
              <a:t>, Bean, family, that’s why the fruits look like beans</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P4=Fruiting=look fleshy and green and more like </a:t>
            </a:r>
            <a:r>
              <a:rPr lang="en-US" sz="1200" b="0" i="0" u="none" strike="noStrike" cap="none" baseline="0" dirty="0" err="1">
                <a:solidFill>
                  <a:schemeClr val="dk1"/>
                </a:solidFill>
                <a:latin typeface="Calibri"/>
                <a:ea typeface="Calibri"/>
                <a:cs typeface="Calibri"/>
                <a:sym typeface="Calibri"/>
              </a:rPr>
              <a:t>edamame</a:t>
            </a:r>
            <a:r>
              <a:rPr lang="en-US" sz="1200" b="0" i="0" u="none" strike="noStrike" cap="none" baseline="0" dirty="0">
                <a:solidFill>
                  <a:schemeClr val="dk1"/>
                </a:solidFill>
                <a:latin typeface="Calibri"/>
                <a:ea typeface="Calibri"/>
                <a:cs typeface="Calibri"/>
                <a:sym typeface="Calibri"/>
              </a:rPr>
              <a:t> VS. seeding, crack open</a:t>
            </a:r>
            <a:endParaRPr lang="en-US" sz="1200" b="0" i="0" u="none" strike="noStrike" cap="none" dirty="0">
              <a:solidFill>
                <a:schemeClr val="dk1"/>
              </a:solidFill>
              <a:latin typeface="Calibri"/>
              <a:ea typeface="Calibri"/>
              <a:cs typeface="Calibri"/>
              <a:sym typeface="Calibri"/>
            </a:endParaRPr>
          </a:p>
        </p:txBody>
      </p:sp>
      <p:sp>
        <p:nvSpPr>
          <p:cNvPr id="601" name="Shape 601"/>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51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0252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3" name="Shape 623"/>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SHOULD BE 11:15</a:t>
            </a:r>
            <a:r>
              <a:rPr lang="en-US" sz="1200" b="0" i="0" u="none" strike="noStrike" cap="none" baseline="0" dirty="0" smtClean="0">
                <a:solidFill>
                  <a:schemeClr val="dk1"/>
                </a:solidFill>
                <a:latin typeface="Calibri"/>
                <a:ea typeface="Calibri"/>
                <a:cs typeface="Calibri"/>
                <a:sym typeface="Calibri"/>
              </a:rPr>
              <a:t> latest</a:t>
            </a:r>
            <a:r>
              <a:rPr lang="en-US" sz="1200" b="0" i="0" u="none" strike="noStrike" cap="none" dirty="0" smtClean="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P1=Also</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in </a:t>
            </a:r>
            <a:r>
              <a:rPr lang="en-US" sz="1200" b="0" i="0" u="none" strike="noStrike" cap="none" baseline="0" dirty="0" err="1">
                <a:solidFill>
                  <a:schemeClr val="dk1"/>
                </a:solidFill>
                <a:latin typeface="Calibri"/>
                <a:ea typeface="Calibri"/>
                <a:cs typeface="Calibri"/>
                <a:sym typeface="Calibri"/>
              </a:rPr>
              <a:t>Apiaceae</a:t>
            </a:r>
            <a:r>
              <a:rPr lang="en-US" sz="1200" b="0" i="0" u="none" strike="noStrike" cap="none" baseline="0" dirty="0">
                <a:solidFill>
                  <a:schemeClr val="dk1"/>
                </a:solidFill>
                <a:latin typeface="Calibri"/>
                <a:ea typeface="Calibri"/>
                <a:cs typeface="Calibri"/>
                <a:sym typeface="Calibri"/>
              </a:rPr>
              <a:t> family, and t</a:t>
            </a:r>
            <a:r>
              <a:rPr lang="en-US" sz="1200" b="0" i="0" u="none" strike="noStrike" cap="none" dirty="0">
                <a:solidFill>
                  <a:schemeClr val="dk1"/>
                </a:solidFill>
                <a:latin typeface="Calibri"/>
                <a:ea typeface="Calibri"/>
                <a:cs typeface="Calibri"/>
                <a:sym typeface="Calibri"/>
              </a:rPr>
              <a:t>he favorit</a:t>
            </a:r>
            <a:r>
              <a:rPr lang="en-US" sz="1200" b="0" i="0" u="none" strike="noStrike" cap="none" baseline="0" dirty="0">
                <a:solidFill>
                  <a:schemeClr val="dk1"/>
                </a:solidFill>
                <a:latin typeface="Calibri"/>
                <a:ea typeface="Calibri"/>
                <a:cs typeface="Calibri"/>
                <a:sym typeface="Calibri"/>
              </a:rPr>
              <a:t>e snack of deer (that’s why we are having you note obvious herbivory)</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 Pink when budding and white mostly in flower, umbel isn’t orderly like the LIGGRA or ANGARG</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=Flowers themselves are trumpet shaped</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P3=Flowers have inferior ovary (below the petals) so you can where the petals would have been in fruiting. Seeding there is the tuft to carry it away on the wind, looks like a coral filter feeding.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Strong odor that cats and rats love. The Pied Piper owes much of his success to the Valerian he carried in his pockets </a:t>
            </a:r>
          </a:p>
        </p:txBody>
      </p:sp>
      <p:sp>
        <p:nvSpPr>
          <p:cNvPr id="624" name="Shape 624"/>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52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0204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3" name="Shape 623"/>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P1=Also</a:t>
            </a:r>
            <a:r>
              <a:rPr lang="en-US" sz="1200" b="0" i="0" u="none" strike="noStrike" cap="none" baseline="0" dirty="0">
                <a:solidFill>
                  <a:schemeClr val="dk1"/>
                </a:solidFill>
                <a:latin typeface="Calibri"/>
                <a:ea typeface="Calibri"/>
                <a:cs typeface="Calibri"/>
                <a:sym typeface="Calibri"/>
              </a:rPr>
              <a:t> in </a:t>
            </a:r>
            <a:r>
              <a:rPr lang="en-US" sz="1200" b="0" i="0" u="none" strike="noStrike" cap="none" baseline="0" dirty="0" err="1">
                <a:solidFill>
                  <a:schemeClr val="dk1"/>
                </a:solidFill>
                <a:latin typeface="Calibri"/>
                <a:ea typeface="Calibri"/>
                <a:cs typeface="Calibri"/>
                <a:sym typeface="Calibri"/>
              </a:rPr>
              <a:t>Apiaceae</a:t>
            </a:r>
            <a:r>
              <a:rPr lang="en-US" sz="1200" b="0" i="0" u="none" strike="noStrike" cap="none" baseline="0" dirty="0">
                <a:solidFill>
                  <a:schemeClr val="dk1"/>
                </a:solidFill>
                <a:latin typeface="Calibri"/>
                <a:ea typeface="Calibri"/>
                <a:cs typeface="Calibri"/>
                <a:sym typeface="Calibri"/>
              </a:rPr>
              <a:t> family, and t</a:t>
            </a:r>
            <a:r>
              <a:rPr lang="en-US" sz="1200" b="0" i="0" u="none" strike="noStrike" cap="none" dirty="0">
                <a:solidFill>
                  <a:schemeClr val="dk1"/>
                </a:solidFill>
                <a:latin typeface="Calibri"/>
                <a:ea typeface="Calibri"/>
                <a:cs typeface="Calibri"/>
                <a:sym typeface="Calibri"/>
              </a:rPr>
              <a:t>he favorit</a:t>
            </a:r>
            <a:r>
              <a:rPr lang="en-US" sz="1200" b="0" i="0" u="none" strike="noStrike" cap="none" baseline="0" dirty="0">
                <a:solidFill>
                  <a:schemeClr val="dk1"/>
                </a:solidFill>
                <a:latin typeface="Calibri"/>
                <a:ea typeface="Calibri"/>
                <a:cs typeface="Calibri"/>
                <a:sym typeface="Calibri"/>
              </a:rPr>
              <a:t>e snack of deer (that’s why we are having you note obvious </a:t>
            </a:r>
            <a:r>
              <a:rPr lang="en-US" sz="1200" b="0" i="0" u="none" strike="noStrike" cap="none" baseline="0" dirty="0" err="1">
                <a:solidFill>
                  <a:schemeClr val="dk1"/>
                </a:solidFill>
                <a:latin typeface="Calibri"/>
                <a:ea typeface="Calibri"/>
                <a:cs typeface="Calibri"/>
                <a:sym typeface="Calibri"/>
              </a:rPr>
              <a:t>herbivory</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 Pink when budding and white mostly in flower, umbel isn’t orderly like the LIGGRA or ANGARG</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=Flowers themselves are trumpet shaped</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P3=Flowers have inferior ovary (below the petals) so you can where the petals would have been in fruiting. Seeding there is the tuft to carry it away on the wind</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Strong odor that cats and rats love. The Pied Piper owes much of his success to the Valerian he carried in his pockets </a:t>
            </a:r>
          </a:p>
        </p:txBody>
      </p:sp>
      <p:sp>
        <p:nvSpPr>
          <p:cNvPr id="624" name="Shape 624"/>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53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42039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2" name="Shape 632"/>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a:t>
            </a:r>
            <a:r>
              <a:rPr lang="en-US" sz="1200" b="0" i="0" u="none" strike="noStrike" cap="none" baseline="0" dirty="0">
                <a:solidFill>
                  <a:schemeClr val="dk1"/>
                </a:solidFill>
                <a:latin typeface="Calibri"/>
                <a:ea typeface="Calibri"/>
                <a:cs typeface="Calibri"/>
                <a:sym typeface="Calibri"/>
              </a:rPr>
              <a:t> here is another example of both, note that the fruit and seed can have the same </a:t>
            </a:r>
            <a:r>
              <a:rPr lang="en-US" sz="1200" b="0" i="0" u="none" strike="noStrike" cap="none" baseline="0" dirty="0" err="1">
                <a:solidFill>
                  <a:schemeClr val="dk1"/>
                </a:solidFill>
                <a:latin typeface="Calibri"/>
                <a:ea typeface="Calibri"/>
                <a:cs typeface="Calibri"/>
                <a:sym typeface="Calibri"/>
              </a:rPr>
              <a:t>redish</a:t>
            </a:r>
            <a:r>
              <a:rPr lang="en-US" sz="1200" b="0" i="0" u="none" strike="noStrike" cap="none" baseline="0" dirty="0">
                <a:solidFill>
                  <a:schemeClr val="dk1"/>
                </a:solidFill>
                <a:latin typeface="Calibri"/>
                <a:ea typeface="Calibri"/>
                <a:cs typeface="Calibri"/>
                <a:sym typeface="Calibri"/>
              </a:rPr>
              <a:t> ting</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Strong odor that cats and rats love. The Pied Piper owes much of his success to the Valerian he carried in his pockets </a:t>
            </a:r>
          </a:p>
        </p:txBody>
      </p:sp>
      <p:sp>
        <p:nvSpPr>
          <p:cNvPr id="633" name="Shape 633"/>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54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6299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txBox="1">
            <a:spLocks noGrp="1"/>
          </p:cNvSpPr>
          <p:nvPr>
            <p:ph type="body" idx="1"/>
          </p:nvPr>
        </p:nvSpPr>
        <p:spPr>
          <a:xfrm>
            <a:off x="685800" y="4415789"/>
            <a:ext cx="5486399" cy="4183379"/>
          </a:xfrm>
          <a:prstGeom prst="rect">
            <a:avLst/>
          </a:prstGeom>
        </p:spPr>
        <p:txBody>
          <a:bodyPr lIns="91425" tIns="91425" rIns="91425" bIns="91425" anchor="t" anchorCtr="0">
            <a:noAutofit/>
          </a:bodyPr>
          <a:lstStyle/>
          <a:p>
            <a:pPr lvl="0">
              <a:spcBef>
                <a:spcPts val="0"/>
              </a:spcBef>
              <a:buNone/>
            </a:pPr>
            <a:endParaRPr/>
          </a:p>
        </p:txBody>
      </p:sp>
      <p:sp>
        <p:nvSpPr>
          <p:cNvPr id="648" name="Shape 648"/>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5308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685800" y="4415789"/>
            <a:ext cx="5486399" cy="4183379"/>
          </a:xfrm>
          <a:prstGeom prst="rect">
            <a:avLst/>
          </a:prstGeom>
        </p:spPr>
        <p:txBody>
          <a:bodyPr lIns="91425" tIns="91425" rIns="91425" bIns="91425" anchor="t" anchorCtr="0">
            <a:noAutofit/>
          </a:bodyPr>
          <a:lstStyle/>
          <a:p>
            <a:pPr lvl="0">
              <a:spcBef>
                <a:spcPts val="0"/>
              </a:spcBef>
              <a:buNone/>
            </a:pPr>
            <a:r>
              <a:rPr lang="en-US" dirty="0"/>
              <a:t>P1= Hairy stem</a:t>
            </a:r>
            <a:r>
              <a:rPr lang="en-US" baseline="0" dirty="0"/>
              <a:t> and rather tall above 1 ft.</a:t>
            </a:r>
            <a:endParaRPr lang="en-US" dirty="0"/>
          </a:p>
          <a:p>
            <a:pPr lvl="0">
              <a:spcBef>
                <a:spcPts val="0"/>
              </a:spcBef>
              <a:buNone/>
            </a:pPr>
            <a:r>
              <a:rPr lang="en-US" dirty="0"/>
              <a:t>P2=Asteraceae</a:t>
            </a:r>
            <a:r>
              <a:rPr lang="en-US" baseline="0" dirty="0"/>
              <a:t> family so it will present similar fruiting and seeding but the seed is very loosely </a:t>
            </a:r>
            <a:r>
              <a:rPr lang="en-US" baseline="0" dirty="0" smtClean="0"/>
              <a:t>packed</a:t>
            </a:r>
          </a:p>
          <a:p>
            <a:pPr lvl="0">
              <a:spcBef>
                <a:spcPts val="0"/>
              </a:spcBef>
              <a:buNone/>
            </a:pPr>
            <a:endParaRPr lang="en-US" baseline="0" dirty="0" smtClean="0"/>
          </a:p>
          <a:p>
            <a:pPr lvl="0">
              <a:spcBef>
                <a:spcPts val="0"/>
              </a:spcBef>
              <a:buNone/>
            </a:pPr>
            <a:r>
              <a:rPr lang="en-US" baseline="0" dirty="0" smtClean="0"/>
              <a:t>Arnica species – widely used medicinally in Europe, but not known to here.</a:t>
            </a:r>
            <a:endParaRPr lang="en-US" baseline="0" dirty="0"/>
          </a:p>
        </p:txBody>
      </p:sp>
      <p:sp>
        <p:nvSpPr>
          <p:cNvPr id="655" name="Shape 65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952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685800" y="4415789"/>
            <a:ext cx="5486399" cy="4183379"/>
          </a:xfrm>
          <a:prstGeom prst="rect">
            <a:avLst/>
          </a:prstGeom>
        </p:spPr>
        <p:txBody>
          <a:bodyPr lIns="91425" tIns="91425" rIns="91425" bIns="91425" anchor="t" anchorCtr="0">
            <a:noAutofit/>
          </a:bodyPr>
          <a:lstStyle/>
          <a:p>
            <a:pPr lvl="0">
              <a:spcBef>
                <a:spcPts val="0"/>
              </a:spcBef>
              <a:buNone/>
            </a:pPr>
            <a:r>
              <a:rPr lang="en-US" dirty="0"/>
              <a:t>P1= Hairy stem</a:t>
            </a:r>
            <a:r>
              <a:rPr lang="en-US" baseline="0" dirty="0"/>
              <a:t> and rather tall above 1 ft.</a:t>
            </a:r>
            <a:endParaRPr lang="en-US" dirty="0"/>
          </a:p>
          <a:p>
            <a:pPr lvl="0">
              <a:spcBef>
                <a:spcPts val="0"/>
              </a:spcBef>
              <a:buNone/>
            </a:pPr>
            <a:r>
              <a:rPr lang="en-US" dirty="0"/>
              <a:t>P2=Asteraceae</a:t>
            </a:r>
            <a:r>
              <a:rPr lang="en-US" baseline="0" dirty="0"/>
              <a:t> family so it will present similar fruiting and seeding but the seed is very loosely packed</a:t>
            </a:r>
          </a:p>
        </p:txBody>
      </p:sp>
      <p:sp>
        <p:nvSpPr>
          <p:cNvPr id="655" name="Shape 65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8665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6" name="Shape 706"/>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P1=Another</a:t>
            </a:r>
            <a:r>
              <a:rPr lang="en-US" sz="1200" b="0" i="0" u="none" strike="noStrike" cap="none" baseline="0" dirty="0">
                <a:solidFill>
                  <a:schemeClr val="dk1"/>
                </a:solidFill>
                <a:latin typeface="Calibri"/>
                <a:ea typeface="Calibri"/>
                <a:cs typeface="Calibri"/>
                <a:sym typeface="Calibri"/>
              </a:rPr>
              <a:t> Aster sp. similar to ERIPER</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P3=Fruiting will be “tall” and may have some ray flowers still stuck to it. Seeding will look classically Aster and is less densely packed than ERIPER.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P4= To compare the two, ASTLED looks more disorganized. Also note the difference in the structure of the growth habit, ASTLED has many flower heads branching off the main stem. Also the leaves are thinner or narrowly lanceolate (lanceolate comes from the Latin </a:t>
            </a:r>
            <a:r>
              <a:rPr lang="en-US" sz="1200" b="0" i="0" u="none" strike="noStrike" cap="none" baseline="0" dirty="0" err="1">
                <a:solidFill>
                  <a:schemeClr val="dk1"/>
                </a:solidFill>
                <a:latin typeface="Calibri"/>
                <a:ea typeface="Calibri"/>
                <a:cs typeface="Calibri"/>
                <a:sym typeface="Calibri"/>
              </a:rPr>
              <a:t>lanceolata</a:t>
            </a:r>
            <a:r>
              <a:rPr lang="en-US" sz="1200" b="0" i="0" u="none" strike="noStrike" cap="none" baseline="0" dirty="0">
                <a:solidFill>
                  <a:schemeClr val="dk1"/>
                </a:solidFill>
                <a:latin typeface="Calibri"/>
                <a:ea typeface="Calibri"/>
                <a:cs typeface="Calibri"/>
                <a:sym typeface="Calibri"/>
              </a:rPr>
              <a:t> meaning Lance like – as in Midvale lances used in jousting). </a:t>
            </a:r>
            <a:endParaRPr lang="en-US" sz="1200" b="0" i="0" u="none" strike="noStrike" cap="none" dirty="0">
              <a:solidFill>
                <a:schemeClr val="dk1"/>
              </a:solidFill>
              <a:latin typeface="Calibri"/>
              <a:ea typeface="Calibri"/>
              <a:cs typeface="Calibri"/>
              <a:sym typeface="Calibri"/>
            </a:endParaRPr>
          </a:p>
        </p:txBody>
      </p:sp>
      <p:sp>
        <p:nvSpPr>
          <p:cNvPr id="707" name="Shape 707"/>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58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5314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Why is this link between climate and phenology important?</a:t>
            </a:r>
          </a:p>
          <a:p>
            <a:r>
              <a:rPr lang="en-US" dirty="0" smtClean="0"/>
              <a:t>We know climate change is occurring (in PNW)</a:t>
            </a:r>
            <a:endParaRPr lang="en-US" baseline="0" dirty="0" smtClean="0"/>
          </a:p>
          <a:p>
            <a:r>
              <a:rPr lang="en-US" baseline="0" dirty="0" smtClean="0"/>
              <a:t>Also at Mt. Rainier (looking into the future)</a:t>
            </a:r>
          </a:p>
          <a:p>
            <a:endParaRPr lang="en-US" dirty="0"/>
          </a:p>
        </p:txBody>
      </p:sp>
      <p:sp>
        <p:nvSpPr>
          <p:cNvPr id="4" name="Slide Number Placeholder 3"/>
          <p:cNvSpPr>
            <a:spLocks noGrp="1"/>
          </p:cNvSpPr>
          <p:nvPr>
            <p:ph type="sldNum" sz="quarter" idx="10"/>
          </p:nvPr>
        </p:nvSpPr>
        <p:spPr/>
        <p:txBody>
          <a:bodyPr/>
          <a:lstStyle/>
          <a:p>
            <a:fld id="{3D2A297B-4FEE-44F0-B7F4-5CBAF8B2093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248490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6" name="Shape 706"/>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P1=Another</a:t>
            </a:r>
            <a:r>
              <a:rPr lang="en-US" sz="1200" b="0" i="0" u="none" strike="noStrike" cap="none" baseline="0" dirty="0">
                <a:solidFill>
                  <a:schemeClr val="dk1"/>
                </a:solidFill>
                <a:latin typeface="Calibri"/>
                <a:ea typeface="Calibri"/>
                <a:cs typeface="Calibri"/>
                <a:sym typeface="Calibri"/>
              </a:rPr>
              <a:t> Aster sp. similar to ERIPER</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P3=Fruiting will be “tall” and may have some ray flowers still stuck to it. Seeding will look classically Aster and is less densely packed than ERIPER.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P4= To compare the two, ASTLED looks more disorganized. Also note the difference in the structure of the growth habit, ASTLED has many flower heads branching off the main stem. Also the leaves are thinner or narrowly lanceolate (lanceolate comes from the Latin </a:t>
            </a:r>
            <a:r>
              <a:rPr lang="en-US" sz="1200" b="0" i="0" u="none" strike="noStrike" cap="none" baseline="0" dirty="0" err="1">
                <a:solidFill>
                  <a:schemeClr val="dk1"/>
                </a:solidFill>
                <a:latin typeface="Calibri"/>
                <a:ea typeface="Calibri"/>
                <a:cs typeface="Calibri"/>
                <a:sym typeface="Calibri"/>
              </a:rPr>
              <a:t>lanceolata</a:t>
            </a:r>
            <a:r>
              <a:rPr lang="en-US" sz="1200" b="0" i="0" u="none" strike="noStrike" cap="none" baseline="0" dirty="0">
                <a:solidFill>
                  <a:schemeClr val="dk1"/>
                </a:solidFill>
                <a:latin typeface="Calibri"/>
                <a:ea typeface="Calibri"/>
                <a:cs typeface="Calibri"/>
                <a:sym typeface="Calibri"/>
              </a:rPr>
              <a:t> meaning Lance like – as in Midvale lances used in jousting). </a:t>
            </a:r>
            <a:endParaRPr lang="en-US" sz="1200" b="0" i="0" u="none" strike="noStrike" cap="none" dirty="0">
              <a:solidFill>
                <a:schemeClr val="dk1"/>
              </a:solidFill>
              <a:latin typeface="Calibri"/>
              <a:ea typeface="Calibri"/>
              <a:cs typeface="Calibri"/>
              <a:sym typeface="Calibri"/>
            </a:endParaRPr>
          </a:p>
        </p:txBody>
      </p:sp>
      <p:sp>
        <p:nvSpPr>
          <p:cNvPr id="707" name="Shape 707"/>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59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96153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a:spLocks noGrp="1"/>
          </p:cNvSpPr>
          <p:nvPr>
            <p:ph type="body" idx="1"/>
          </p:nvPr>
        </p:nvSpPr>
        <p:spPr>
          <a:xfrm>
            <a:off x="685800" y="4415789"/>
            <a:ext cx="5486399" cy="4183379"/>
          </a:xfrm>
          <a:prstGeom prst="rect">
            <a:avLst/>
          </a:prstGeom>
        </p:spPr>
        <p:txBody>
          <a:bodyPr lIns="91425" tIns="91425" rIns="91425" bIns="91425" anchor="t" anchorCtr="0">
            <a:noAutofit/>
          </a:bodyPr>
          <a:lstStyle/>
          <a:p>
            <a:pPr lvl="0">
              <a:spcBef>
                <a:spcPts val="0"/>
              </a:spcBef>
              <a:buNone/>
            </a:pPr>
            <a:r>
              <a:rPr lang="en-US" dirty="0"/>
              <a:t>P1= another</a:t>
            </a:r>
            <a:r>
              <a:rPr lang="en-US" baseline="0" dirty="0"/>
              <a:t> beautiful lily, flowering early, just like is Genus mate ERYMON</a:t>
            </a:r>
          </a:p>
          <a:p>
            <a:pPr lvl="0">
              <a:spcBef>
                <a:spcPts val="0"/>
              </a:spcBef>
              <a:buNone/>
            </a:pPr>
            <a:r>
              <a:rPr lang="en-US" baseline="0" dirty="0"/>
              <a:t>    =Very similar looking </a:t>
            </a:r>
            <a:r>
              <a:rPr lang="en-US" baseline="0" dirty="0" err="1"/>
              <a:t>phenophases</a:t>
            </a:r>
            <a:r>
              <a:rPr lang="en-US" baseline="0" dirty="0"/>
              <a:t> which means that when there are no floral structures present, it is extremely difficult to ID between the two. Don’t worry about this though for our plots.</a:t>
            </a:r>
          </a:p>
          <a:p>
            <a:pPr lvl="0">
              <a:spcBef>
                <a:spcPts val="0"/>
              </a:spcBef>
              <a:buNone/>
            </a:pPr>
            <a:r>
              <a:rPr lang="en-US" baseline="0" dirty="0"/>
              <a:t>P2= Fruiting will be green but seeding will be dry and cracked open, though it may not look as papery as this picture. </a:t>
            </a:r>
          </a:p>
        </p:txBody>
      </p:sp>
      <p:sp>
        <p:nvSpPr>
          <p:cNvPr id="726" name="Shape 72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330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a:spLocks noGrp="1"/>
          </p:cNvSpPr>
          <p:nvPr>
            <p:ph type="body" idx="1"/>
          </p:nvPr>
        </p:nvSpPr>
        <p:spPr>
          <a:xfrm>
            <a:off x="685800" y="4415789"/>
            <a:ext cx="5486399" cy="4183379"/>
          </a:xfrm>
          <a:prstGeom prst="rect">
            <a:avLst/>
          </a:prstGeom>
        </p:spPr>
        <p:txBody>
          <a:bodyPr lIns="91425" tIns="91425" rIns="91425" bIns="91425" anchor="t" anchorCtr="0">
            <a:noAutofit/>
          </a:bodyPr>
          <a:lstStyle/>
          <a:p>
            <a:pPr lvl="0">
              <a:spcBef>
                <a:spcPts val="0"/>
              </a:spcBef>
              <a:buNone/>
            </a:pPr>
            <a:r>
              <a:rPr lang="en-US" dirty="0"/>
              <a:t>P1= another</a:t>
            </a:r>
            <a:r>
              <a:rPr lang="en-US" baseline="0" dirty="0"/>
              <a:t> beautiful lily, flowering early, just like is Genus mate ERYMON</a:t>
            </a:r>
          </a:p>
          <a:p>
            <a:pPr lvl="0">
              <a:spcBef>
                <a:spcPts val="0"/>
              </a:spcBef>
              <a:buNone/>
            </a:pPr>
            <a:r>
              <a:rPr lang="en-US" baseline="0" dirty="0"/>
              <a:t>    =Very similar looking </a:t>
            </a:r>
            <a:r>
              <a:rPr lang="en-US" baseline="0" dirty="0" err="1"/>
              <a:t>phenophases</a:t>
            </a:r>
            <a:r>
              <a:rPr lang="en-US" baseline="0" dirty="0"/>
              <a:t> which means that when there are no floral structures present, it is extremely difficult to ID between the two. Don’t worry about this though for our plots.</a:t>
            </a:r>
          </a:p>
          <a:p>
            <a:pPr lvl="0">
              <a:spcBef>
                <a:spcPts val="0"/>
              </a:spcBef>
              <a:buNone/>
            </a:pPr>
            <a:r>
              <a:rPr lang="en-US" baseline="0" dirty="0"/>
              <a:t>P2= Fruiting will be green but seeding will be dry and cracked open, though it may not look as papery as this picture. </a:t>
            </a:r>
          </a:p>
        </p:txBody>
      </p:sp>
      <p:sp>
        <p:nvSpPr>
          <p:cNvPr id="726" name="Shape 72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1769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4" name="Shape 744"/>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a:t>
            </a:r>
            <a:r>
              <a:rPr lang="en-US" sz="1200" b="0" i="0" u="none" strike="noStrike" cap="none" baseline="0" dirty="0">
                <a:solidFill>
                  <a:schemeClr val="dk1"/>
                </a:solidFill>
                <a:latin typeface="Calibri"/>
                <a:ea typeface="Calibri"/>
                <a:cs typeface="Calibri"/>
                <a:sym typeface="Calibri"/>
              </a:rPr>
              <a:t> The genus mate to CASAR so it is also </a:t>
            </a:r>
            <a:r>
              <a:rPr lang="en-US" sz="1200" b="0" i="0" u="none" strike="noStrike" cap="none" baseline="0" dirty="0" err="1">
                <a:solidFill>
                  <a:schemeClr val="dk1"/>
                </a:solidFill>
                <a:latin typeface="Calibri"/>
                <a:ea typeface="Calibri"/>
                <a:cs typeface="Calibri"/>
                <a:sym typeface="Calibri"/>
              </a:rPr>
              <a:t>hemiparasitic</a:t>
            </a:r>
            <a:r>
              <a:rPr lang="en-US" sz="1200" b="0" i="0" u="none" strike="noStrike" cap="none" baseline="0"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P2=This is a great example why I like Latin names, sometimes the common name can be misleading, the bracts (the flower looking parts) can be red to orange to yellow</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Different from magenta paintbrush: larger, looser bracts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Same as magenta paintbrush: yellow flowers (red=bract), fruiting=swollen, releasing seed=crack open and rattle</a:t>
            </a:r>
          </a:p>
        </p:txBody>
      </p:sp>
      <p:sp>
        <p:nvSpPr>
          <p:cNvPr id="745" name="Shape 745"/>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34934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4" name="Shape 744"/>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P1=</a:t>
            </a:r>
            <a:r>
              <a:rPr lang="en-US" sz="1200" b="0" i="0" u="none" strike="noStrike" cap="none" baseline="0" dirty="0">
                <a:solidFill>
                  <a:schemeClr val="dk1"/>
                </a:solidFill>
                <a:latin typeface="Calibri"/>
                <a:ea typeface="Calibri"/>
                <a:cs typeface="Calibri"/>
                <a:sym typeface="Calibri"/>
              </a:rPr>
              <a:t> The genus mate to CASAR so it is also </a:t>
            </a:r>
            <a:r>
              <a:rPr lang="en-US" sz="1200" b="0" i="0" u="none" strike="noStrike" cap="none" baseline="0" dirty="0" err="1">
                <a:solidFill>
                  <a:schemeClr val="dk1"/>
                </a:solidFill>
                <a:latin typeface="Calibri"/>
                <a:ea typeface="Calibri"/>
                <a:cs typeface="Calibri"/>
                <a:sym typeface="Calibri"/>
              </a:rPr>
              <a:t>hemiparasitic</a:t>
            </a:r>
            <a:r>
              <a:rPr lang="en-US" sz="1200" b="0" i="0" u="none" strike="noStrike" cap="none" baseline="0"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P2=This is a great example why I like Latin names, sometimes the common name can be misleading, the bracts (the flower looking parts) can be red to orange to yellow</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Different from magenta paintbrush: larger, looser bracts, leaves have no lobes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Same as magenta paintbrush: yellow flowers (red=bract), fruiting=swollen, releasing seed=crack open and rattle</a:t>
            </a:r>
          </a:p>
        </p:txBody>
      </p:sp>
      <p:sp>
        <p:nvSpPr>
          <p:cNvPr id="745" name="Shape 745"/>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79058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txBox="1">
            <a:spLocks noGrp="1"/>
          </p:cNvSpPr>
          <p:nvPr>
            <p:ph type="body" idx="1"/>
          </p:nvPr>
        </p:nvSpPr>
        <p:spPr>
          <a:xfrm>
            <a:off x="685800" y="4415789"/>
            <a:ext cx="5486399" cy="4183379"/>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Very tall (up to 100 inches)</a:t>
            </a:r>
            <a:r>
              <a:rPr lang="en-US" sz="1200" dirty="0"/>
              <a:t>, large compound leaves sheathing the stem with obviously toothed margins</a:t>
            </a:r>
            <a:endParaRPr lang="en-US" baseline="0" dirty="0"/>
          </a:p>
          <a:p>
            <a:pPr lvl="0">
              <a:spcBef>
                <a:spcPts val="0"/>
              </a:spcBef>
              <a:buNone/>
            </a:pPr>
            <a:r>
              <a:rPr lang="en-US" baseline="0" dirty="0"/>
              <a:t>P3= Any guesses about the family? </a:t>
            </a:r>
            <a:r>
              <a:rPr lang="en-US" baseline="0" dirty="0" err="1"/>
              <a:t>Apiaceae</a:t>
            </a:r>
            <a:r>
              <a:rPr lang="en-US" baseline="0" dirty="0"/>
              <a:t> family, so umbel flowers, which mature from the outside in. You can see the buds on the inside, closed tightly. </a:t>
            </a:r>
          </a:p>
          <a:p>
            <a:pPr lvl="0">
              <a:spcBef>
                <a:spcPts val="0"/>
              </a:spcBef>
              <a:buNone/>
            </a:pPr>
            <a:r>
              <a:rPr lang="en-US" baseline="0" dirty="0"/>
              <a:t>    =You will be able to see the anthers sticking out from the petals when the it is flowering</a:t>
            </a:r>
          </a:p>
          <a:p>
            <a:pPr lvl="0">
              <a:spcBef>
                <a:spcPts val="0"/>
              </a:spcBef>
              <a:buNone/>
            </a:pPr>
            <a:r>
              <a:rPr lang="en-US" baseline="0" dirty="0"/>
              <a:t>P4=The fruits are a yellow green color and fleshy. The seeds are brown and develop a small wing, as if someone has pinched the fruit. </a:t>
            </a:r>
          </a:p>
          <a:p>
            <a:pPr lvl="0">
              <a:spcBef>
                <a:spcPts val="0"/>
              </a:spcBef>
              <a:buNone/>
            </a:pPr>
            <a:endParaRPr lang="en-US" baseline="0" dirty="0"/>
          </a:p>
        </p:txBody>
      </p:sp>
      <p:sp>
        <p:nvSpPr>
          <p:cNvPr id="685" name="Shape 68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44216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txBox="1">
            <a:spLocks noGrp="1"/>
          </p:cNvSpPr>
          <p:nvPr>
            <p:ph type="body" idx="1"/>
          </p:nvPr>
        </p:nvSpPr>
        <p:spPr>
          <a:xfrm>
            <a:off x="685800" y="4415789"/>
            <a:ext cx="5486399" cy="4183379"/>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Very tall (up to 100 inches)</a:t>
            </a:r>
            <a:r>
              <a:rPr lang="en-US" sz="1200" dirty="0"/>
              <a:t>, large compound leaves sheathing the stem with obviously toothed margins</a:t>
            </a:r>
            <a:endParaRPr lang="en-US" baseline="0" dirty="0"/>
          </a:p>
          <a:p>
            <a:pPr lvl="0">
              <a:spcBef>
                <a:spcPts val="0"/>
              </a:spcBef>
              <a:buNone/>
            </a:pPr>
            <a:r>
              <a:rPr lang="en-US" baseline="0" dirty="0"/>
              <a:t>P3= Any guesses about the family? </a:t>
            </a:r>
            <a:r>
              <a:rPr lang="en-US" baseline="0" dirty="0" err="1"/>
              <a:t>Apiaceae</a:t>
            </a:r>
            <a:r>
              <a:rPr lang="en-US" baseline="0" dirty="0"/>
              <a:t> family, so umbel flowers, which mature from the outside in. You can see the buds on the inside, closed tightly. </a:t>
            </a:r>
          </a:p>
          <a:p>
            <a:pPr lvl="0">
              <a:spcBef>
                <a:spcPts val="0"/>
              </a:spcBef>
              <a:buNone/>
            </a:pPr>
            <a:r>
              <a:rPr lang="en-US" baseline="0" dirty="0"/>
              <a:t>    =You will be able to see the anthers sticking out from the petals when the it is flowering</a:t>
            </a:r>
          </a:p>
          <a:p>
            <a:pPr lvl="0">
              <a:spcBef>
                <a:spcPts val="0"/>
              </a:spcBef>
              <a:buNone/>
            </a:pPr>
            <a:r>
              <a:rPr lang="en-US" baseline="0" dirty="0"/>
              <a:t>P4=The fruits are a yellow green color and fleshy. The seeds are brown and develop a small wing, as if someone has pinched the fruit. </a:t>
            </a:r>
          </a:p>
          <a:p>
            <a:pPr lvl="0">
              <a:spcBef>
                <a:spcPts val="0"/>
              </a:spcBef>
              <a:buNone/>
            </a:pPr>
            <a:endParaRPr lang="en-US" baseline="0" dirty="0"/>
          </a:p>
        </p:txBody>
      </p:sp>
      <p:sp>
        <p:nvSpPr>
          <p:cNvPr id="685" name="Shape 68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22394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1" name="Shape 761"/>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P3=the buds change color from pink to the blue of the bell shaped corolla when it is flowering</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P4=fruiting you will see the green 4 chambered </a:t>
            </a:r>
            <a:r>
              <a:rPr lang="en-US" sz="1200" b="0" i="0" u="none" strike="noStrike" cap="none" baseline="0" dirty="0" err="1">
                <a:solidFill>
                  <a:schemeClr val="dk1"/>
                </a:solidFill>
                <a:latin typeface="Calibri"/>
                <a:ea typeface="Calibri"/>
                <a:cs typeface="Calibri"/>
                <a:sym typeface="Calibri"/>
              </a:rPr>
              <a:t>nutlet</a:t>
            </a:r>
            <a:r>
              <a:rPr lang="en-US" sz="1200" b="0" i="0" u="none" strike="noStrike" cap="none" baseline="0" dirty="0">
                <a:solidFill>
                  <a:schemeClr val="dk1"/>
                </a:solidFill>
                <a:latin typeface="Calibri"/>
                <a:ea typeface="Calibri"/>
                <a:cs typeface="Calibri"/>
                <a:sym typeface="Calibri"/>
              </a:rPr>
              <a:t> VS seeding you will seed the brown shriveled </a:t>
            </a:r>
            <a:r>
              <a:rPr lang="en-US" sz="1200" b="0" i="0" u="none" strike="noStrike" cap="none" baseline="0" dirty="0" err="1">
                <a:solidFill>
                  <a:schemeClr val="dk1"/>
                </a:solidFill>
                <a:latin typeface="Calibri"/>
                <a:ea typeface="Calibri"/>
                <a:cs typeface="Calibri"/>
                <a:sym typeface="Calibri"/>
              </a:rPr>
              <a:t>nutlets</a:t>
            </a: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Bell shaped corolla</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solidFill>
                  <a:schemeClr val="dk1"/>
                </a:solidFill>
                <a:latin typeface="+mn-lt"/>
                <a:ea typeface="Calibri"/>
                <a:cs typeface="Calibri"/>
                <a:sym typeface="Calibri"/>
              </a:rPr>
              <a:t>*This species will often have multiple phenophases present at once, look carefully!*</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762" name="Shape 762"/>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49905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1" name="Shape 761"/>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P3=the buds change color from pink to the blue of the bell shaped corolla when it is flowering</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P4=fruiting you will see the green 4 chambered </a:t>
            </a:r>
            <a:r>
              <a:rPr lang="en-US" sz="1200" b="0" i="0" u="none" strike="noStrike" cap="none" baseline="0" dirty="0" err="1">
                <a:solidFill>
                  <a:schemeClr val="dk1"/>
                </a:solidFill>
                <a:latin typeface="Calibri"/>
                <a:ea typeface="Calibri"/>
                <a:cs typeface="Calibri"/>
                <a:sym typeface="Calibri"/>
              </a:rPr>
              <a:t>nutlet</a:t>
            </a:r>
            <a:r>
              <a:rPr lang="en-US" sz="1200" b="0" i="0" u="none" strike="noStrike" cap="none" baseline="0" dirty="0">
                <a:solidFill>
                  <a:schemeClr val="dk1"/>
                </a:solidFill>
                <a:latin typeface="Calibri"/>
                <a:ea typeface="Calibri"/>
                <a:cs typeface="Calibri"/>
                <a:sym typeface="Calibri"/>
              </a:rPr>
              <a:t> VS seeding you will seed the brown shriveled </a:t>
            </a:r>
            <a:r>
              <a:rPr lang="en-US" sz="1200" b="0" i="0" u="none" strike="noStrike" cap="none" baseline="0" dirty="0" err="1">
                <a:solidFill>
                  <a:schemeClr val="dk1"/>
                </a:solidFill>
                <a:latin typeface="Calibri"/>
                <a:ea typeface="Calibri"/>
                <a:cs typeface="Calibri"/>
                <a:sym typeface="Calibri"/>
              </a:rPr>
              <a:t>nutlets</a:t>
            </a: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Bell shaped corolla</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solidFill>
                  <a:schemeClr val="dk1"/>
                </a:solidFill>
                <a:latin typeface="+mn-lt"/>
                <a:ea typeface="Calibri"/>
                <a:cs typeface="Calibri"/>
                <a:sym typeface="Calibri"/>
              </a:rPr>
              <a:t>*This species will often have multiple phenophases present at once, look carefully!*</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762" name="Shape 762"/>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1276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4" name="Shape 794"/>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795" name="Shape 795"/>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3405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baseline="0" dirty="0" smtClean="0"/>
              <a:t>- Ask volunteers what happens when snow melts earlier? (but no discussion)!</a:t>
            </a:r>
          </a:p>
          <a:p>
            <a:pPr marL="171450" indent="-171450">
              <a:buFontTx/>
              <a:buChar char="-"/>
            </a:pPr>
            <a:r>
              <a:rPr lang="en-US" baseline="0" dirty="0" smtClean="0"/>
              <a:t>Phenology shifts one of the most sensitive biological indicators of climate change</a:t>
            </a:r>
          </a:p>
          <a:p>
            <a:pPr marL="171450" indent="-171450">
              <a:buFontTx/>
              <a:buChar char="-"/>
            </a:pPr>
            <a:r>
              <a:rPr lang="en-US" baseline="0" dirty="0" smtClean="0"/>
              <a:t>Little know about local species</a:t>
            </a:r>
          </a:p>
          <a:p>
            <a:pPr marL="171450" indent="-171450">
              <a:buFontTx/>
              <a:buChar char="-"/>
            </a:pPr>
            <a:r>
              <a:rPr lang="en-US" baseline="0" dirty="0" smtClean="0"/>
              <a:t>Also possible that this is important for interactions (pictured here)</a:t>
            </a:r>
          </a:p>
        </p:txBody>
      </p:sp>
      <p:sp>
        <p:nvSpPr>
          <p:cNvPr id="4" name="Slide Number Placeholder 3"/>
          <p:cNvSpPr>
            <a:spLocks noGrp="1"/>
          </p:cNvSpPr>
          <p:nvPr>
            <p:ph type="sldNum" sz="quarter" idx="10"/>
          </p:nvPr>
        </p:nvSpPr>
        <p:spPr/>
        <p:txBody>
          <a:bodyPr/>
          <a:lstStyle/>
          <a:p>
            <a:fld id="{3D2A297B-4FEE-44F0-B7F4-5CBAF8B2093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64647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4" name="Shape 794"/>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795" name="Shape 795"/>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51522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8" name="Shape 778"/>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779" name="Shape 779"/>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70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20980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8" name="Shape 778"/>
          <p:cNvSpPr txBox="1">
            <a:spLocks noGrp="1"/>
          </p:cNvSpPr>
          <p:nvPr>
            <p:ph type="body" idx="1"/>
          </p:nvPr>
        </p:nvSpPr>
        <p:spPr>
          <a:xfrm>
            <a:off x="685800" y="4415789"/>
            <a:ext cx="5486399" cy="41833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CASMIN=Budding</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LUPARC= Budding</a:t>
            </a:r>
            <a:r>
              <a:rPr lang="en-US" sz="1200" b="0" i="0" u="none" strike="noStrike" cap="none" baseline="0" dirty="0">
                <a:solidFill>
                  <a:schemeClr val="dk1"/>
                </a:solidFill>
                <a:latin typeface="Calibri"/>
                <a:ea typeface="Calibri"/>
                <a:cs typeface="Calibri"/>
                <a:sym typeface="Calibri"/>
              </a:rPr>
              <a:t> and flowering</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VALSIT= fruiting and flowering</a:t>
            </a:r>
          </a:p>
        </p:txBody>
      </p:sp>
      <p:sp>
        <p:nvSpPr>
          <p:cNvPr id="779" name="Shape 779"/>
          <p:cNvSpPr txBox="1">
            <a:spLocks noGrp="1"/>
          </p:cNvSpPr>
          <p:nvPr>
            <p:ph type="sldNum" idx="12"/>
          </p:nvPr>
        </p:nvSpPr>
        <p:spPr>
          <a:xfrm>
            <a:off x="3884612" y="8829967"/>
            <a:ext cx="2971799" cy="46481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71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06626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txBox="1">
            <a:spLocks noGrp="1"/>
          </p:cNvSpPr>
          <p:nvPr>
            <p:ph type="body" idx="1"/>
          </p:nvPr>
        </p:nvSpPr>
        <p:spPr>
          <a:xfrm>
            <a:off x="685800" y="4415789"/>
            <a:ext cx="5486399" cy="4183379"/>
          </a:xfrm>
          <a:prstGeom prst="rect">
            <a:avLst/>
          </a:prstGeom>
        </p:spPr>
        <p:txBody>
          <a:bodyPr lIns="91425" tIns="91425" rIns="91425" bIns="91425" anchor="t" anchorCtr="0">
            <a:noAutofit/>
          </a:bodyPr>
          <a:lstStyle/>
          <a:p>
            <a:pPr lvl="0">
              <a:spcBef>
                <a:spcPts val="0"/>
              </a:spcBef>
              <a:buNone/>
            </a:pPr>
            <a:r>
              <a:rPr lang="en-US" dirty="0" smtClean="0"/>
              <a:t>P1=</a:t>
            </a:r>
            <a:r>
              <a:rPr lang="en-US" baseline="0" dirty="0" smtClean="0"/>
              <a:t> the more notes you can remember to leave about why you left a blank on your datasheet (for example you went home early) the better</a:t>
            </a:r>
          </a:p>
          <a:p>
            <a:pPr lvl="0">
              <a:spcBef>
                <a:spcPts val="0"/>
              </a:spcBef>
              <a:buNone/>
            </a:pPr>
            <a:r>
              <a:rPr lang="en-US" baseline="0" dirty="0" smtClean="0"/>
              <a:t>P2=Make sure to look for the </a:t>
            </a:r>
            <a:r>
              <a:rPr lang="en-US" baseline="0" dirty="0" err="1" smtClean="0"/>
              <a:t>veg</a:t>
            </a:r>
            <a:r>
              <a:rPr lang="en-US" baseline="0" dirty="0" smtClean="0"/>
              <a:t> and if you do not see it then in the notes please write the plant name &amp; NO VEG</a:t>
            </a:r>
          </a:p>
          <a:p>
            <a:pPr lvl="0">
              <a:spcBef>
                <a:spcPts val="0"/>
              </a:spcBef>
              <a:buNone/>
            </a:pPr>
            <a:r>
              <a:rPr lang="en-US" baseline="0" dirty="0" smtClean="0"/>
              <a:t>P3= Find us on </a:t>
            </a:r>
            <a:r>
              <a:rPr lang="en-US" baseline="0" dirty="0" err="1" smtClean="0"/>
              <a:t>Facebook</a:t>
            </a:r>
            <a:r>
              <a:rPr lang="en-US" baseline="0" dirty="0" smtClean="0"/>
              <a:t> and share you photos and ID tips online!</a:t>
            </a:r>
            <a:endParaRPr dirty="0"/>
          </a:p>
        </p:txBody>
      </p:sp>
      <p:sp>
        <p:nvSpPr>
          <p:cNvPr id="874" name="Shape 87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54222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Also say: Use common sense: Safety comes first (do not complete</a:t>
            </a:r>
            <a:r>
              <a:rPr lang="en-US" baseline="0" dirty="0" smtClean="0"/>
              <a:t> if inclement weather, snow, </a:t>
            </a:r>
            <a:r>
              <a:rPr lang="en-US" baseline="0" dirty="0" err="1" smtClean="0"/>
              <a:t>etc</a:t>
            </a:r>
            <a:r>
              <a:rPr lang="en-US" baseline="0" dirty="0" smtClean="0"/>
              <a:t>)</a:t>
            </a:r>
          </a:p>
          <a:p>
            <a:r>
              <a:rPr lang="en-US" baseline="0" dirty="0" smtClean="0"/>
              <a:t>Remind people to sign up</a:t>
            </a:r>
          </a:p>
          <a:p>
            <a:r>
              <a:rPr lang="en-US" baseline="0" dirty="0" smtClean="0"/>
              <a:t>Remind people to tell us about camping</a:t>
            </a:r>
          </a:p>
          <a:p>
            <a:r>
              <a:rPr lang="en-US" baseline="0" dirty="0" smtClean="0"/>
              <a:t>We have just received an exemption for the NPS solo hiking policy – we are working out details this week</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75</a:t>
            </a:fld>
            <a:endParaRPr lang="en-US"/>
          </a:p>
        </p:txBody>
      </p:sp>
    </p:spTree>
    <p:extLst>
      <p:ext uri="{BB962C8B-B14F-4D97-AF65-F5344CB8AC3E}">
        <p14:creationId xmlns:p14="http://schemas.microsoft.com/office/powerpoint/2010/main" val="40517702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Also say: Use common sense: Safety comes first (do not complete</a:t>
            </a:r>
            <a:r>
              <a:rPr lang="en-US" baseline="0" dirty="0" smtClean="0"/>
              <a:t> if inclement weather, snow, </a:t>
            </a:r>
            <a:r>
              <a:rPr lang="en-US" baseline="0" dirty="0" err="1" smtClean="0"/>
              <a:t>etc</a:t>
            </a:r>
            <a:r>
              <a:rPr lang="en-US" baseline="0" dirty="0" smtClean="0"/>
              <a:t>)</a:t>
            </a:r>
          </a:p>
          <a:p>
            <a:r>
              <a:rPr lang="en-US" baseline="0" dirty="0" smtClean="0"/>
              <a:t>Remind people to sign up</a:t>
            </a:r>
          </a:p>
          <a:p>
            <a:r>
              <a:rPr lang="en-US" baseline="0" dirty="0" smtClean="0"/>
              <a:t>Remind people to tell us about camping</a:t>
            </a:r>
          </a:p>
          <a:p>
            <a:r>
              <a:rPr lang="en-US" baseline="0" dirty="0" smtClean="0"/>
              <a:t>We have just received an exemption for the NPS solo hiking policy – we are working out details this week</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76</a:t>
            </a:fld>
            <a:endParaRPr lang="en-US"/>
          </a:p>
        </p:txBody>
      </p:sp>
    </p:spTree>
    <p:extLst>
      <p:ext uri="{BB962C8B-B14F-4D97-AF65-F5344CB8AC3E}">
        <p14:creationId xmlns:p14="http://schemas.microsoft.com/office/powerpoint/2010/main" val="18564895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77</a:t>
            </a:fld>
            <a:endParaRPr lang="en-US"/>
          </a:p>
        </p:txBody>
      </p:sp>
    </p:spTree>
    <p:extLst>
      <p:ext uri="{BB962C8B-B14F-4D97-AF65-F5344CB8AC3E}">
        <p14:creationId xmlns:p14="http://schemas.microsoft.com/office/powerpoint/2010/main" val="154144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We</a:t>
            </a:r>
            <a:r>
              <a:rPr lang="en-US" baseline="0" dirty="0" smtClean="0"/>
              <a:t> will go over all these logistical details</a:t>
            </a:r>
          </a:p>
          <a:p>
            <a:r>
              <a:rPr lang="en-US" baseline="0" dirty="0" smtClean="0"/>
              <a:t>- Detailed species and </a:t>
            </a:r>
            <a:r>
              <a:rPr lang="en-US" baseline="0" dirty="0" err="1" smtClean="0"/>
              <a:t>phenophase</a:t>
            </a:r>
            <a:r>
              <a:rPr lang="en-US" baseline="0" dirty="0" smtClean="0"/>
              <a:t> id will happen after the break</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8</a:t>
            </a:fld>
            <a:endParaRPr lang="en-US"/>
          </a:p>
        </p:txBody>
      </p:sp>
    </p:spTree>
    <p:extLst>
      <p:ext uri="{BB962C8B-B14F-4D97-AF65-F5344CB8AC3E}">
        <p14:creationId xmlns:p14="http://schemas.microsoft.com/office/powerpoint/2010/main" val="2966164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Two nights camping</a:t>
            </a:r>
          </a:p>
          <a:p>
            <a:pPr marL="171450" indent="-171450">
              <a:buFontTx/>
              <a:buChar char="-"/>
            </a:pPr>
            <a:r>
              <a:rPr lang="en-US" baseline="0" dirty="0" smtClean="0"/>
              <a:t>Need 2 weeks notice to organize</a:t>
            </a:r>
          </a:p>
          <a:p>
            <a:pPr marL="171450" indent="-171450">
              <a:buFontTx/>
              <a:buChar char="-"/>
            </a:pPr>
            <a:r>
              <a:rPr lang="en-US" baseline="0" dirty="0" smtClean="0"/>
              <a:t>For volunteer / volunteer activities only</a:t>
            </a:r>
          </a:p>
          <a:p>
            <a:pPr marL="171450" indent="-171450">
              <a:buFontTx/>
              <a:buChar char="-"/>
            </a:pPr>
            <a:endParaRPr lang="en-US" baseline="0" dirty="0" smtClean="0"/>
          </a:p>
          <a:p>
            <a:pPr marL="171450" indent="-171450">
              <a:buFontTx/>
              <a:buChar char="-"/>
            </a:pPr>
            <a:r>
              <a:rPr lang="en-US" baseline="0" smtClean="0"/>
              <a:t>MENTION TEMPLATE REQUEST ONLINE</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12</a:t>
            </a:fld>
            <a:endParaRPr lang="en-US"/>
          </a:p>
        </p:txBody>
      </p:sp>
    </p:spTree>
    <p:extLst>
      <p:ext uri="{BB962C8B-B14F-4D97-AF65-F5344CB8AC3E}">
        <p14:creationId xmlns:p14="http://schemas.microsoft.com/office/powerpoint/2010/main" val="2064949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 Show</a:t>
            </a:r>
            <a:r>
              <a:rPr lang="en-US" baseline="0" dirty="0" smtClean="0"/>
              <a:t> entry letter to gatehouse (free entry)</a:t>
            </a:r>
          </a:p>
          <a:p>
            <a:r>
              <a:rPr lang="en-US" baseline="0" dirty="0" smtClean="0"/>
              <a:t>- Park at Reflection Lakes / White River Campground (RL, GB)</a:t>
            </a:r>
          </a:p>
          <a:p>
            <a:r>
              <a:rPr lang="en-US" baseline="0" dirty="0" smtClean="0"/>
              <a:t>- Camp at Longmire, White River (RL, GL)</a:t>
            </a:r>
            <a:endParaRPr lang="en-US" dirty="0"/>
          </a:p>
        </p:txBody>
      </p:sp>
      <p:sp>
        <p:nvSpPr>
          <p:cNvPr id="4" name="Slide Number Placeholder 3"/>
          <p:cNvSpPr>
            <a:spLocks noGrp="1"/>
          </p:cNvSpPr>
          <p:nvPr>
            <p:ph type="sldNum" sz="quarter" idx="10"/>
          </p:nvPr>
        </p:nvSpPr>
        <p:spPr/>
        <p:txBody>
          <a:bodyPr/>
          <a:lstStyle/>
          <a:p>
            <a:fld id="{6F9E9459-127B-4432-8E35-0C692EB01D13}" type="slidenum">
              <a:rPr lang="en-US" smtClean="0"/>
              <a:pPr/>
              <a:t>13</a:t>
            </a:fld>
            <a:endParaRPr lang="en-US"/>
          </a:p>
        </p:txBody>
      </p:sp>
    </p:spTree>
    <p:extLst>
      <p:ext uri="{BB962C8B-B14F-4D97-AF65-F5344CB8AC3E}">
        <p14:creationId xmlns:p14="http://schemas.microsoft.com/office/powerpoint/2010/main" val="2349650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124A35-8396-4C79-B3B1-D54BDCC2F4F2}" type="datetimeFigureOut">
              <a:rPr lang="en-US" smtClean="0"/>
              <a:pPr/>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BCFCE-7838-4123-9C47-85ADE1F66912}" type="slidenum">
              <a:rPr lang="en-US" smtClean="0"/>
              <a:pPr/>
              <a:t>‹#›</a:t>
            </a:fld>
            <a:endParaRPr lang="en-US"/>
          </a:p>
        </p:txBody>
      </p:sp>
    </p:spTree>
    <p:extLst>
      <p:ext uri="{BB962C8B-B14F-4D97-AF65-F5344CB8AC3E}">
        <p14:creationId xmlns:p14="http://schemas.microsoft.com/office/powerpoint/2010/main" val="3853668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24A35-8396-4C79-B3B1-D54BDCC2F4F2}" type="datetimeFigureOut">
              <a:rPr lang="en-US" smtClean="0"/>
              <a:pPr/>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BCFCE-7838-4123-9C47-85ADE1F66912}" type="slidenum">
              <a:rPr lang="en-US" smtClean="0"/>
              <a:pPr/>
              <a:t>‹#›</a:t>
            </a:fld>
            <a:endParaRPr lang="en-US"/>
          </a:p>
        </p:txBody>
      </p:sp>
    </p:spTree>
    <p:extLst>
      <p:ext uri="{BB962C8B-B14F-4D97-AF65-F5344CB8AC3E}">
        <p14:creationId xmlns:p14="http://schemas.microsoft.com/office/powerpoint/2010/main" val="261845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24A35-8396-4C79-B3B1-D54BDCC2F4F2}" type="datetimeFigureOut">
              <a:rPr lang="en-US" smtClean="0"/>
              <a:pPr/>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BCFCE-7838-4123-9C47-85ADE1F66912}" type="slidenum">
              <a:rPr lang="en-US" smtClean="0"/>
              <a:pPr/>
              <a:t>‹#›</a:t>
            </a:fld>
            <a:endParaRPr lang="en-US"/>
          </a:p>
        </p:txBody>
      </p:sp>
    </p:spTree>
    <p:extLst>
      <p:ext uri="{BB962C8B-B14F-4D97-AF65-F5344CB8AC3E}">
        <p14:creationId xmlns:p14="http://schemas.microsoft.com/office/powerpoint/2010/main" val="307221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24A35-8396-4C79-B3B1-D54BDCC2F4F2}" type="datetimeFigureOut">
              <a:rPr lang="en-US" smtClean="0"/>
              <a:pPr/>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BCFCE-7838-4123-9C47-85ADE1F66912}" type="slidenum">
              <a:rPr lang="en-US" smtClean="0"/>
              <a:pPr/>
              <a:t>‹#›</a:t>
            </a:fld>
            <a:endParaRPr lang="en-US"/>
          </a:p>
        </p:txBody>
      </p:sp>
    </p:spTree>
    <p:extLst>
      <p:ext uri="{BB962C8B-B14F-4D97-AF65-F5344CB8AC3E}">
        <p14:creationId xmlns:p14="http://schemas.microsoft.com/office/powerpoint/2010/main" val="79554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124A35-8396-4C79-B3B1-D54BDCC2F4F2}" type="datetimeFigureOut">
              <a:rPr lang="en-US" smtClean="0"/>
              <a:pPr/>
              <a:t>6/22/2019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BCFCE-7838-4123-9C47-85ADE1F66912}" type="slidenum">
              <a:rPr lang="en-US" smtClean="0"/>
              <a:pPr/>
              <a:t>‹#›</a:t>
            </a:fld>
            <a:endParaRPr lang="en-US"/>
          </a:p>
        </p:txBody>
      </p:sp>
    </p:spTree>
    <p:extLst>
      <p:ext uri="{BB962C8B-B14F-4D97-AF65-F5344CB8AC3E}">
        <p14:creationId xmlns:p14="http://schemas.microsoft.com/office/powerpoint/2010/main" val="16719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124A35-8396-4C79-B3B1-D54BDCC2F4F2}" type="datetimeFigureOut">
              <a:rPr lang="en-US" smtClean="0"/>
              <a:pPr/>
              <a:t>6/22/2019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BCFCE-7838-4123-9C47-85ADE1F66912}" type="slidenum">
              <a:rPr lang="en-US" smtClean="0"/>
              <a:pPr/>
              <a:t>‹#›</a:t>
            </a:fld>
            <a:endParaRPr lang="en-US"/>
          </a:p>
        </p:txBody>
      </p:sp>
    </p:spTree>
    <p:extLst>
      <p:ext uri="{BB962C8B-B14F-4D97-AF65-F5344CB8AC3E}">
        <p14:creationId xmlns:p14="http://schemas.microsoft.com/office/powerpoint/2010/main" val="1108471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124A35-8396-4C79-B3B1-D54BDCC2F4F2}" type="datetimeFigureOut">
              <a:rPr lang="en-US" smtClean="0"/>
              <a:pPr/>
              <a:t>6/22/2019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BCFCE-7838-4123-9C47-85ADE1F66912}" type="slidenum">
              <a:rPr lang="en-US" smtClean="0"/>
              <a:pPr/>
              <a:t>‹#›</a:t>
            </a:fld>
            <a:endParaRPr lang="en-US"/>
          </a:p>
        </p:txBody>
      </p:sp>
    </p:spTree>
    <p:extLst>
      <p:ext uri="{BB962C8B-B14F-4D97-AF65-F5344CB8AC3E}">
        <p14:creationId xmlns:p14="http://schemas.microsoft.com/office/powerpoint/2010/main" val="79628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124A35-8396-4C79-B3B1-D54BDCC2F4F2}" type="datetimeFigureOut">
              <a:rPr lang="en-US" smtClean="0"/>
              <a:pPr/>
              <a:t>6/22/2019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BCFCE-7838-4123-9C47-85ADE1F66912}" type="slidenum">
              <a:rPr lang="en-US" smtClean="0"/>
              <a:pPr/>
              <a:t>‹#›</a:t>
            </a:fld>
            <a:endParaRPr lang="en-US"/>
          </a:p>
        </p:txBody>
      </p:sp>
    </p:spTree>
    <p:extLst>
      <p:ext uri="{BB962C8B-B14F-4D97-AF65-F5344CB8AC3E}">
        <p14:creationId xmlns:p14="http://schemas.microsoft.com/office/powerpoint/2010/main" val="149869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24A35-8396-4C79-B3B1-D54BDCC2F4F2}" type="datetimeFigureOut">
              <a:rPr lang="en-US" smtClean="0"/>
              <a:pPr/>
              <a:t>6/22/2019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BCFCE-7838-4123-9C47-85ADE1F66912}" type="slidenum">
              <a:rPr lang="en-US" smtClean="0"/>
              <a:pPr/>
              <a:t>‹#›</a:t>
            </a:fld>
            <a:endParaRPr lang="en-US"/>
          </a:p>
        </p:txBody>
      </p:sp>
    </p:spTree>
    <p:extLst>
      <p:ext uri="{BB962C8B-B14F-4D97-AF65-F5344CB8AC3E}">
        <p14:creationId xmlns:p14="http://schemas.microsoft.com/office/powerpoint/2010/main" val="324710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24A35-8396-4C79-B3B1-D54BDCC2F4F2}" type="datetimeFigureOut">
              <a:rPr lang="en-US" smtClean="0"/>
              <a:pPr/>
              <a:t>6/22/2019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BCFCE-7838-4123-9C47-85ADE1F66912}" type="slidenum">
              <a:rPr lang="en-US" smtClean="0"/>
              <a:pPr/>
              <a:t>‹#›</a:t>
            </a:fld>
            <a:endParaRPr lang="en-US"/>
          </a:p>
        </p:txBody>
      </p:sp>
    </p:spTree>
    <p:extLst>
      <p:ext uri="{BB962C8B-B14F-4D97-AF65-F5344CB8AC3E}">
        <p14:creationId xmlns:p14="http://schemas.microsoft.com/office/powerpoint/2010/main" val="281651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24A35-8396-4C79-B3B1-D54BDCC2F4F2}" type="datetimeFigureOut">
              <a:rPr lang="en-US" smtClean="0"/>
              <a:pPr/>
              <a:t>6/22/2019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BCFCE-7838-4123-9C47-85ADE1F66912}" type="slidenum">
              <a:rPr lang="en-US" smtClean="0"/>
              <a:pPr/>
              <a:t>‹#›</a:t>
            </a:fld>
            <a:endParaRPr lang="en-US"/>
          </a:p>
        </p:txBody>
      </p:sp>
    </p:spTree>
    <p:extLst>
      <p:ext uri="{BB962C8B-B14F-4D97-AF65-F5344CB8AC3E}">
        <p14:creationId xmlns:p14="http://schemas.microsoft.com/office/powerpoint/2010/main" val="3521664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24A35-8396-4C79-B3B1-D54BDCC2F4F2}" type="datetimeFigureOut">
              <a:rPr lang="en-US" smtClean="0"/>
              <a:pPr/>
              <a:t>6/22/2019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BCFCE-7838-4123-9C47-85ADE1F66912}" type="slidenum">
              <a:rPr lang="en-US" smtClean="0"/>
              <a:pPr/>
              <a:t>‹#›</a:t>
            </a:fld>
            <a:endParaRPr lang="en-US"/>
          </a:p>
        </p:txBody>
      </p:sp>
    </p:spTree>
    <p:extLst>
      <p:ext uri="{BB962C8B-B14F-4D97-AF65-F5344CB8AC3E}">
        <p14:creationId xmlns:p14="http://schemas.microsoft.com/office/powerpoint/2010/main" val="105685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4.png"/><Relationship Id="rId7"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103.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112.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136.jpeg"/></Relationships>
</file>

<file path=ppt/slides/_rels/slide7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10" Type="http://schemas.openxmlformats.org/officeDocument/2006/relationships/image" Target="../media/image137.png"/><Relationship Id="rId4" Type="http://schemas.openxmlformats.org/officeDocument/2006/relationships/image" Target="../media/image133.jpeg"/><Relationship Id="rId9" Type="http://schemas.openxmlformats.org/officeDocument/2006/relationships/image" Target="../media/image130.png"/></Relationships>
</file>

<file path=ppt/slides/_rels/slide7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may contain: sky, mountain, cloud, tree, outdoor and nature"/>
          <p:cNvPicPr>
            <a:picLocks noChangeAspect="1" noChangeArrowheads="1"/>
          </p:cNvPicPr>
          <p:nvPr/>
        </p:nvPicPr>
        <p:blipFill rotWithShape="1">
          <a:blip r:embed="rId3">
            <a:extLst>
              <a:ext uri="{28A0092B-C50C-407E-A947-70E740481C1C}">
                <a14:useLocalDpi xmlns:a14="http://schemas.microsoft.com/office/drawing/2010/main" val="0"/>
              </a:ext>
            </a:extLst>
          </a:blip>
          <a:srcRect t="4571" r="10916" b="29032"/>
          <a:stretch/>
        </p:blipFill>
        <p:spPr bwMode="auto">
          <a:xfrm>
            <a:off x="0" y="0"/>
            <a:ext cx="9201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0"/>
            <a:ext cx="9144000" cy="1676400"/>
          </a:xfrm>
          <a:prstGeom prst="rect">
            <a:avLst/>
          </a:prstGeom>
          <a:effec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err="1" smtClean="0">
                <a:solidFill>
                  <a:srgbClr val="006600"/>
                </a:solidFill>
                <a:effectLst>
                  <a:outerShdw blurRad="38100" dist="38100" dir="2700000" algn="tl">
                    <a:srgbClr val="000000">
                      <a:alpha val="43137"/>
                    </a:srgbClr>
                  </a:outerShdw>
                </a:effectLst>
              </a:rPr>
              <a:t>MeadoWatch</a:t>
            </a:r>
            <a:endParaRPr lang="en-US" sz="2400" dirty="0">
              <a:effectLst>
                <a:outerShdw blurRad="38100" dist="38100" dir="2700000" algn="tl">
                  <a:srgbClr val="000000">
                    <a:alpha val="43137"/>
                  </a:srgbClr>
                </a:outerShdw>
              </a:effectLst>
            </a:endParaRPr>
          </a:p>
        </p:txBody>
      </p:sp>
      <p:sp>
        <p:nvSpPr>
          <p:cNvPr id="5" name="TextBox 4"/>
          <p:cNvSpPr txBox="1"/>
          <p:nvPr/>
        </p:nvSpPr>
        <p:spPr>
          <a:xfrm>
            <a:off x="247650" y="1016139"/>
            <a:ext cx="8686800" cy="5109091"/>
          </a:xfrm>
          <a:prstGeom prst="rect">
            <a:avLst/>
          </a:prstGeom>
          <a:solidFill>
            <a:srgbClr val="FFFFFF">
              <a:alpha val="50196"/>
            </a:srgbClr>
          </a:solidFill>
        </p:spPr>
        <p:txBody>
          <a:bodyPr wrap="square" rtlCol="0">
            <a:spAutoFit/>
          </a:bodyPr>
          <a:lstStyle/>
          <a:p>
            <a:r>
              <a:rPr lang="en-US" sz="3200" dirty="0" smtClean="0">
                <a:effectLst>
                  <a:outerShdw blurRad="38100" dist="38100" dir="2700000" algn="tl">
                    <a:srgbClr val="000000">
                      <a:alpha val="43137"/>
                    </a:srgbClr>
                  </a:outerShdw>
                </a:effectLst>
              </a:rPr>
              <a:t>Welcome! </a:t>
            </a:r>
          </a:p>
          <a:p>
            <a:r>
              <a:rPr lang="en-US" sz="2400" dirty="0" smtClean="0">
                <a:effectLst>
                  <a:outerShdw blurRad="38100" dist="38100" dir="2700000" algn="tl">
                    <a:srgbClr val="000000">
                      <a:alpha val="43137"/>
                    </a:srgbClr>
                  </a:outerShdw>
                </a:effectLst>
              </a:rPr>
              <a:t>While we are waiting to start, please:</a:t>
            </a:r>
          </a:p>
          <a:p>
            <a:pPr marL="342900" indent="-342900">
              <a:spcBef>
                <a:spcPts val="600"/>
              </a:spcBef>
              <a:buAutoNum type="arabicPeriod"/>
            </a:pPr>
            <a:r>
              <a:rPr lang="en-US" sz="2400" dirty="0" smtClean="0">
                <a:effectLst>
                  <a:outerShdw blurRad="38100" dist="38100" dir="2700000" algn="tl">
                    <a:srgbClr val="000000">
                      <a:alpha val="43137"/>
                    </a:srgbClr>
                  </a:outerShdw>
                </a:effectLst>
              </a:rPr>
              <a:t>Sign in.</a:t>
            </a:r>
          </a:p>
          <a:p>
            <a:pPr marL="342900" indent="-342900">
              <a:spcBef>
                <a:spcPts val="600"/>
              </a:spcBef>
              <a:buAutoNum type="arabicPeriod"/>
            </a:pPr>
            <a:r>
              <a:rPr lang="en-US" sz="2400" dirty="0" smtClean="0">
                <a:effectLst>
                  <a:outerShdw blurRad="38100" dist="38100" dir="2700000" algn="tl">
                    <a:srgbClr val="000000">
                      <a:alpha val="43137"/>
                    </a:srgbClr>
                  </a:outerShdw>
                </a:effectLst>
              </a:rPr>
              <a:t>Grab pamphlet(s) and one data sheet per hike you plan to go on. Make sure to get the right one(s), and take one per hiking group (to make sure we have enough for everyone)!</a:t>
            </a:r>
          </a:p>
          <a:p>
            <a:pPr marL="342900" indent="-342900">
              <a:spcBef>
                <a:spcPts val="600"/>
              </a:spcBef>
              <a:buFontTx/>
              <a:buAutoNum type="arabicPeriod"/>
            </a:pPr>
            <a:r>
              <a:rPr lang="en-US" sz="2400" b="1" dirty="0" smtClean="0">
                <a:effectLst>
                  <a:outerShdw blurRad="38100" dist="38100" dir="2700000" algn="tl">
                    <a:srgbClr val="000000">
                      <a:alpha val="43137"/>
                    </a:srgbClr>
                  </a:outerShdw>
                </a:effectLst>
              </a:rPr>
              <a:t>Sign and add your name to</a:t>
            </a:r>
            <a:r>
              <a:rPr lang="en-US"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the UW </a:t>
            </a:r>
            <a:r>
              <a:rPr lang="en-US" sz="2400" i="1" dirty="0" smtClean="0">
                <a:effectLst>
                  <a:outerShdw blurRad="38100" dist="38100" dir="2700000" algn="tl">
                    <a:srgbClr val="000000">
                      <a:alpha val="43137"/>
                    </a:srgbClr>
                  </a:outerShdw>
                </a:effectLst>
              </a:rPr>
              <a:t>and</a:t>
            </a:r>
            <a:r>
              <a:rPr lang="en-US" sz="2400" dirty="0" smtClean="0">
                <a:effectLst>
                  <a:outerShdw blurRad="38100" dist="38100" dir="2700000" algn="tl">
                    <a:srgbClr val="000000">
                      <a:alpha val="43137"/>
                    </a:srgbClr>
                  </a:outerShdw>
                </a:effectLst>
              </a:rPr>
              <a:t> NPS </a:t>
            </a:r>
            <a:r>
              <a:rPr lang="en-US" sz="2400" dirty="0">
                <a:effectLst>
                  <a:outerShdw blurRad="38100" dist="38100" dir="2700000" algn="tl">
                    <a:srgbClr val="000000">
                      <a:alpha val="43137"/>
                    </a:srgbClr>
                  </a:outerShdw>
                </a:effectLst>
              </a:rPr>
              <a:t>volunteer </a:t>
            </a:r>
            <a:r>
              <a:rPr lang="en-US" sz="2400" dirty="0" smtClean="0">
                <a:effectLst>
                  <a:outerShdw blurRad="38100" dist="38100" dir="2700000" algn="tl">
                    <a:srgbClr val="000000">
                      <a:alpha val="43137"/>
                    </a:srgbClr>
                  </a:outerShdw>
                </a:effectLst>
              </a:rPr>
              <a:t>forms. </a:t>
            </a:r>
          </a:p>
          <a:p>
            <a:pPr marL="914400" lvl="1" indent="-457200">
              <a:spcBef>
                <a:spcPts val="600"/>
              </a:spcBef>
              <a:buFont typeface="+mj-lt"/>
              <a:buAutoNum type="alphaUcPeriod"/>
            </a:pPr>
            <a:r>
              <a:rPr lang="en-US" sz="2400" dirty="0" smtClean="0">
                <a:effectLst>
                  <a:outerShdw blurRad="38100" dist="38100" dir="2700000" algn="tl">
                    <a:srgbClr val="000000">
                      <a:alpha val="43137"/>
                    </a:srgbClr>
                  </a:outerShdw>
                </a:effectLst>
              </a:rPr>
              <a:t>NPS forms: front page - fill in box 1-19 (front page); back page – fill in box 26-32 (if applicable), </a:t>
            </a:r>
            <a:r>
              <a:rPr lang="en-US" sz="2400" b="1" dirty="0" smtClean="0">
                <a:effectLst>
                  <a:outerShdw blurRad="38100" dist="38100" dir="2700000" algn="tl">
                    <a:srgbClr val="000000">
                      <a:alpha val="43137"/>
                    </a:srgbClr>
                  </a:outerShdw>
                </a:effectLst>
              </a:rPr>
              <a:t>SIGN box 34</a:t>
            </a:r>
          </a:p>
          <a:p>
            <a:pPr marL="914400" lvl="1" indent="-457200">
              <a:spcBef>
                <a:spcPts val="600"/>
              </a:spcBef>
              <a:buFont typeface="+mj-lt"/>
              <a:buAutoNum type="alphaUcPeriod"/>
            </a:pPr>
            <a:r>
              <a:rPr lang="en-US" sz="2400" dirty="0" smtClean="0">
                <a:effectLst>
                  <a:outerShdw blurRad="38100" dist="38100" dir="2700000" algn="tl">
                    <a:srgbClr val="000000">
                      <a:alpha val="43137"/>
                    </a:srgbClr>
                  </a:outerShdw>
                </a:effectLst>
              </a:rPr>
              <a:t>UW forms: fill in name, address, email and phone (top of form), </a:t>
            </a:r>
            <a:r>
              <a:rPr lang="en-US" sz="2400" b="1" dirty="0" smtClean="0">
                <a:effectLst>
                  <a:outerShdw blurRad="38100" dist="38100" dir="2700000" algn="tl">
                    <a:srgbClr val="000000">
                      <a:alpha val="43137"/>
                    </a:srgbClr>
                  </a:outerShdw>
                </a:effectLst>
              </a:rPr>
              <a:t>sign (bottom of form)</a:t>
            </a:r>
            <a:endParaRPr lang="en-US" sz="2400" b="1" dirty="0" smtClean="0">
              <a:effectLst>
                <a:outerShdw blurRad="38100" dist="38100" dir="2700000" algn="tl">
                  <a:srgbClr val="000000">
                    <a:alpha val="43137"/>
                  </a:srgbClr>
                </a:outerShdw>
              </a:effectLst>
            </a:endParaRPr>
          </a:p>
          <a:p>
            <a:pPr marL="342900" indent="-342900">
              <a:spcBef>
                <a:spcPts val="600"/>
              </a:spcBef>
              <a:buFontTx/>
              <a:buAutoNum type="arabicPeriod"/>
            </a:pPr>
            <a:r>
              <a:rPr lang="en-US" sz="2400" dirty="0" smtClean="0">
                <a:effectLst>
                  <a:outerShdw blurRad="38100" dist="38100" dir="2700000" algn="tl">
                    <a:srgbClr val="000000">
                      <a:alpha val="43137"/>
                    </a:srgbClr>
                  </a:outerShdw>
                </a:effectLst>
              </a:rPr>
              <a:t>Take a seat, and introduce yourself to each other!</a:t>
            </a:r>
          </a:p>
        </p:txBody>
      </p:sp>
    </p:spTree>
    <p:extLst>
      <p:ext uri="{BB962C8B-B14F-4D97-AF65-F5344CB8AC3E}">
        <p14:creationId xmlns:p14="http://schemas.microsoft.com/office/powerpoint/2010/main" val="780274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nvSpPr>
        <p:spPr bwMode="auto">
          <a:xfrm>
            <a:off x="-19049" y="2819220"/>
            <a:ext cx="9163049" cy="1631216"/>
          </a:xfrm>
          <a:prstGeom prst="rect">
            <a:avLst/>
          </a:prstGeom>
          <a:noFill/>
          <a:ln w="9525">
            <a:noFill/>
            <a:miter lim="800000"/>
            <a:headEnd/>
            <a:tailEnd/>
          </a:ln>
        </p:spPr>
        <p:txBody>
          <a:bodyPr wrap="square">
            <a:spAutoFit/>
          </a:bodyPr>
          <a:lstStyle/>
          <a:p>
            <a:pPr fontAlgn="base">
              <a:lnSpc>
                <a:spcPts val="3000"/>
              </a:lnSpc>
              <a:spcBef>
                <a:spcPct val="0"/>
              </a:spcBef>
              <a:spcAft>
                <a:spcPct val="0"/>
              </a:spcAft>
            </a:pPr>
            <a:r>
              <a:rPr lang="en-US" sz="2800" i="1" dirty="0" smtClean="0">
                <a:solidFill>
                  <a:srgbClr val="000000"/>
                </a:solidFill>
              </a:rPr>
              <a:t>Milestones</a:t>
            </a:r>
          </a:p>
          <a:p>
            <a:pPr marL="457200" indent="-457200" fontAlgn="base">
              <a:lnSpc>
                <a:spcPts val="3000"/>
              </a:lnSpc>
              <a:spcBef>
                <a:spcPct val="0"/>
              </a:spcBef>
              <a:spcAft>
                <a:spcPct val="0"/>
              </a:spcAft>
              <a:buFont typeface="Arial" panose="020B0604020202020204" pitchFamily="34" charset="0"/>
              <a:buChar char="•"/>
            </a:pPr>
            <a:r>
              <a:rPr lang="en-US" sz="2800" dirty="0" smtClean="0">
                <a:solidFill>
                  <a:srgbClr val="000000"/>
                </a:solidFill>
              </a:rPr>
              <a:t>&gt;400 volunteers have participated (up to 145 this year)!</a:t>
            </a:r>
          </a:p>
          <a:p>
            <a:pPr marL="457200" indent="-457200" fontAlgn="base">
              <a:lnSpc>
                <a:spcPts val="3000"/>
              </a:lnSpc>
              <a:spcBef>
                <a:spcPct val="0"/>
              </a:spcBef>
              <a:spcAft>
                <a:spcPct val="0"/>
              </a:spcAft>
              <a:buFont typeface="Arial" panose="020B0604020202020204" pitchFamily="34" charset="0"/>
              <a:buChar char="•"/>
            </a:pPr>
            <a:r>
              <a:rPr lang="en-US" sz="2800" dirty="0" smtClean="0">
                <a:solidFill>
                  <a:srgbClr val="000000"/>
                </a:solidFill>
              </a:rPr>
              <a:t>&gt;4000 miles hike!</a:t>
            </a:r>
          </a:p>
          <a:p>
            <a:pPr marL="457200" indent="-457200" fontAlgn="base">
              <a:lnSpc>
                <a:spcPts val="3000"/>
              </a:lnSpc>
              <a:spcBef>
                <a:spcPct val="0"/>
              </a:spcBef>
              <a:spcAft>
                <a:spcPct val="0"/>
              </a:spcAft>
              <a:buFont typeface="Arial" panose="020B0604020202020204" pitchFamily="34" charset="0"/>
              <a:buChar char="•"/>
            </a:pPr>
            <a:r>
              <a:rPr lang="en-US" sz="2800" dirty="0" smtClean="0">
                <a:solidFill>
                  <a:srgbClr val="000000"/>
                </a:solidFill>
              </a:rPr>
              <a:t>&gt;200,000 </a:t>
            </a:r>
            <a:r>
              <a:rPr lang="en-US" sz="2800" dirty="0" err="1" smtClean="0">
                <a:solidFill>
                  <a:srgbClr val="000000"/>
                </a:solidFill>
              </a:rPr>
              <a:t>phenological</a:t>
            </a:r>
            <a:r>
              <a:rPr lang="en-US" sz="2800" dirty="0">
                <a:solidFill>
                  <a:srgbClr val="000000"/>
                </a:solidFill>
              </a:rPr>
              <a:t> </a:t>
            </a:r>
            <a:r>
              <a:rPr lang="en-US" sz="2800" dirty="0" smtClean="0">
                <a:solidFill>
                  <a:srgbClr val="000000"/>
                </a:solidFill>
              </a:rPr>
              <a:t>observations!</a:t>
            </a:r>
          </a:p>
        </p:txBody>
      </p:sp>
      <p:sp>
        <p:nvSpPr>
          <p:cNvPr id="9" name="TextBox 10"/>
          <p:cNvSpPr txBox="1">
            <a:spLocks noChangeArrowheads="1"/>
          </p:cNvSpPr>
          <p:nvPr/>
        </p:nvSpPr>
        <p:spPr bwMode="auto">
          <a:xfrm>
            <a:off x="0" y="4457343"/>
            <a:ext cx="9144000" cy="2400657"/>
          </a:xfrm>
          <a:prstGeom prst="rect">
            <a:avLst/>
          </a:prstGeom>
          <a:noFill/>
          <a:ln w="9525">
            <a:noFill/>
            <a:miter lim="800000"/>
            <a:headEnd/>
            <a:tailEnd/>
          </a:ln>
        </p:spPr>
        <p:txBody>
          <a:bodyPr wrap="square">
            <a:spAutoFit/>
          </a:bodyPr>
          <a:lstStyle/>
          <a:p>
            <a:pPr fontAlgn="base">
              <a:lnSpc>
                <a:spcPts val="3000"/>
              </a:lnSpc>
              <a:spcBef>
                <a:spcPct val="0"/>
              </a:spcBef>
              <a:spcAft>
                <a:spcPct val="0"/>
              </a:spcAft>
            </a:pPr>
            <a:r>
              <a:rPr lang="en-US" sz="2800" i="1" dirty="0" smtClean="0">
                <a:solidFill>
                  <a:srgbClr val="000000"/>
                </a:solidFill>
              </a:rPr>
              <a:t>Other</a:t>
            </a:r>
          </a:p>
          <a:p>
            <a:pPr marL="457200" indent="-457200" fontAlgn="base">
              <a:lnSpc>
                <a:spcPts val="3000"/>
              </a:lnSpc>
              <a:spcBef>
                <a:spcPct val="0"/>
              </a:spcBef>
              <a:spcAft>
                <a:spcPct val="0"/>
              </a:spcAft>
              <a:buFont typeface="Arial" panose="020B0604020202020204" pitchFamily="34" charset="0"/>
              <a:buChar char="•"/>
            </a:pPr>
            <a:r>
              <a:rPr lang="en-US" sz="2800" dirty="0" smtClean="0">
                <a:solidFill>
                  <a:srgbClr val="000000"/>
                </a:solidFill>
              </a:rPr>
              <a:t>Talks at scientific meetings (Ecological Society of America)</a:t>
            </a:r>
          </a:p>
          <a:p>
            <a:pPr marL="457200" indent="-457200" fontAlgn="base">
              <a:lnSpc>
                <a:spcPts val="3000"/>
              </a:lnSpc>
              <a:spcBef>
                <a:spcPct val="0"/>
              </a:spcBef>
              <a:spcAft>
                <a:spcPct val="0"/>
              </a:spcAft>
              <a:buFont typeface="Arial" panose="020B0604020202020204" pitchFamily="34" charset="0"/>
              <a:buChar char="•"/>
            </a:pPr>
            <a:r>
              <a:rPr lang="en-US" sz="2800" dirty="0" smtClean="0">
                <a:solidFill>
                  <a:srgbClr val="000000"/>
                </a:solidFill>
              </a:rPr>
              <a:t>Outreach to interested groups (e.g. UW grounds keepers, Seattle Mountaineers, NPS Interpretive Rangers this year)</a:t>
            </a:r>
          </a:p>
          <a:p>
            <a:pPr marL="457200" indent="-457200" fontAlgn="base">
              <a:lnSpc>
                <a:spcPts val="3000"/>
              </a:lnSpc>
              <a:spcBef>
                <a:spcPct val="0"/>
              </a:spcBef>
              <a:spcAft>
                <a:spcPct val="0"/>
              </a:spcAft>
              <a:buFont typeface="Arial" panose="020B0604020202020204" pitchFamily="34" charset="0"/>
              <a:buChar char="•"/>
            </a:pPr>
            <a:r>
              <a:rPr lang="en-US" sz="2800" dirty="0" smtClean="0">
                <a:solidFill>
                  <a:srgbClr val="000000"/>
                </a:solidFill>
              </a:rPr>
              <a:t>Participation from student groups (Pacific Science Citizen Science Camp, Doris Duke Conservation Scholars)</a:t>
            </a:r>
          </a:p>
        </p:txBody>
      </p:sp>
      <p:sp>
        <p:nvSpPr>
          <p:cNvPr id="11" name="TextBox 10"/>
          <p:cNvSpPr txBox="1"/>
          <p:nvPr/>
        </p:nvSpPr>
        <p:spPr>
          <a:xfrm>
            <a:off x="-19049" y="1"/>
            <a:ext cx="4727833" cy="646331"/>
          </a:xfrm>
          <a:prstGeom prst="rect">
            <a:avLst/>
          </a:prstGeom>
          <a:noFill/>
        </p:spPr>
        <p:txBody>
          <a:bodyPr wrap="none" rtlCol="0">
            <a:spAutoFit/>
          </a:bodyPr>
          <a:lstStyle/>
          <a:p>
            <a:r>
              <a:rPr lang="en-US" sz="3600" dirty="0" smtClean="0">
                <a:solidFill>
                  <a:prstClr val="white">
                    <a:lumMod val="50000"/>
                  </a:prstClr>
                </a:solidFill>
              </a:rPr>
              <a:t>II. </a:t>
            </a:r>
            <a:r>
              <a:rPr lang="en-US" sz="3600" dirty="0" err="1" smtClean="0">
                <a:solidFill>
                  <a:prstClr val="white">
                    <a:lumMod val="50000"/>
                  </a:prstClr>
                </a:solidFill>
              </a:rPr>
              <a:t>MeadoWatch</a:t>
            </a:r>
            <a:r>
              <a:rPr lang="en-US" sz="3600" dirty="0" smtClean="0">
                <a:solidFill>
                  <a:prstClr val="white">
                    <a:lumMod val="50000"/>
                  </a:prstClr>
                </a:solidFill>
              </a:rPr>
              <a:t>: History</a:t>
            </a:r>
            <a:endParaRPr lang="en-US" sz="3600" dirty="0">
              <a:solidFill>
                <a:prstClr val="white">
                  <a:lumMod val="50000"/>
                </a:prstClr>
              </a:solidFill>
            </a:endParaRPr>
          </a:p>
        </p:txBody>
      </p:sp>
      <p:sp>
        <p:nvSpPr>
          <p:cNvPr id="7" name="TextBox 6"/>
          <p:cNvSpPr txBox="1"/>
          <p:nvPr/>
        </p:nvSpPr>
        <p:spPr>
          <a:xfrm>
            <a:off x="0" y="416034"/>
            <a:ext cx="5553076" cy="2446824"/>
          </a:xfrm>
          <a:prstGeom prst="rect">
            <a:avLst/>
          </a:prstGeom>
          <a:noFill/>
        </p:spPr>
        <p:txBody>
          <a:bodyPr wrap="square" rtlCol="0">
            <a:spAutoFit/>
          </a:bodyPr>
          <a:lstStyle/>
          <a:p>
            <a:r>
              <a:rPr lang="en-US" sz="2800" i="1" dirty="0" smtClean="0">
                <a:solidFill>
                  <a:prstClr val="black"/>
                </a:solidFill>
              </a:rPr>
              <a:t>History</a:t>
            </a:r>
          </a:p>
          <a:p>
            <a:pPr marL="342900" indent="-342900">
              <a:lnSpc>
                <a:spcPts val="3000"/>
              </a:lnSpc>
              <a:buFont typeface="Arial" panose="020B0604020202020204" pitchFamily="34" charset="0"/>
              <a:buChar char="•"/>
            </a:pPr>
            <a:r>
              <a:rPr lang="en-US" sz="2800" dirty="0" smtClean="0">
                <a:solidFill>
                  <a:prstClr val="black"/>
                </a:solidFill>
              </a:rPr>
              <a:t>2011-2016: ‘Broader Impacts’ on an NSF Career Grant </a:t>
            </a:r>
          </a:p>
          <a:p>
            <a:pPr marL="342900" indent="-342900">
              <a:lnSpc>
                <a:spcPts val="3000"/>
              </a:lnSpc>
              <a:buFont typeface="Arial" panose="020B0604020202020204" pitchFamily="34" charset="0"/>
              <a:buChar char="•"/>
            </a:pPr>
            <a:r>
              <a:rPr lang="en-US" sz="2800" dirty="0" smtClean="0">
                <a:solidFill>
                  <a:prstClr val="black"/>
                </a:solidFill>
              </a:rPr>
              <a:t>2013: First year (40 volunteers)</a:t>
            </a:r>
          </a:p>
          <a:p>
            <a:pPr marL="342900" indent="-342900">
              <a:lnSpc>
                <a:spcPts val="3000"/>
              </a:lnSpc>
              <a:buFont typeface="Arial" panose="020B0604020202020204" pitchFamily="34" charset="0"/>
              <a:buChar char="•"/>
            </a:pPr>
            <a:r>
              <a:rPr lang="en-US" sz="2800" dirty="0" smtClean="0">
                <a:solidFill>
                  <a:prstClr val="black"/>
                </a:solidFill>
              </a:rPr>
              <a:t>2015: Glacier Basin Trail</a:t>
            </a:r>
          </a:p>
          <a:p>
            <a:pPr marL="342900" indent="-342900">
              <a:lnSpc>
                <a:spcPts val="3000"/>
              </a:lnSpc>
              <a:buFont typeface="Arial" panose="020B0604020202020204" pitchFamily="34" charset="0"/>
              <a:buChar char="•"/>
            </a:pPr>
            <a:r>
              <a:rPr lang="en-US" sz="2800" dirty="0" smtClean="0">
                <a:solidFill>
                  <a:prstClr val="black"/>
                </a:solidFill>
              </a:rPr>
              <a:t>2018: Successful Crowdfunding</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5735" t="30632" r="11159"/>
          <a:stretch/>
        </p:blipFill>
        <p:spPr bwMode="auto">
          <a:xfrm>
            <a:off x="5295901" y="145351"/>
            <a:ext cx="3720508" cy="2651581"/>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5278401" y="161703"/>
            <a:ext cx="2057399" cy="307777"/>
          </a:xfrm>
          <a:prstGeom prst="rect">
            <a:avLst/>
          </a:prstGeom>
          <a:noFill/>
        </p:spPr>
        <p:txBody>
          <a:bodyPr wrap="square" rtlCol="0">
            <a:spAutoFit/>
          </a:bodyPr>
          <a:lstStyle/>
          <a:p>
            <a:r>
              <a:rPr lang="en-US" sz="1400" dirty="0" smtClean="0">
                <a:effectLst>
                  <a:outerShdw blurRad="38100" dist="38100" dir="2700000" algn="tl">
                    <a:srgbClr val="000000">
                      <a:alpha val="43137"/>
                    </a:srgbClr>
                  </a:outerShdw>
                </a:effectLst>
              </a:rPr>
              <a:t>Bill </a:t>
            </a:r>
            <a:r>
              <a:rPr lang="en-US" sz="1400" dirty="0" err="1" smtClean="0">
                <a:effectLst>
                  <a:outerShdw blurRad="38100" dist="38100" dir="2700000" algn="tl">
                    <a:srgbClr val="000000">
                      <a:alpha val="43137"/>
                    </a:srgbClr>
                  </a:outerShdw>
                </a:effectLst>
              </a:rPr>
              <a:t>Goforth</a:t>
            </a:r>
            <a:endParaRPr lang="en-US"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570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8322" y="2907294"/>
            <a:ext cx="5680635" cy="3796464"/>
          </a:xfrm>
          <a:prstGeom prst="rect">
            <a:avLst/>
          </a:prstGeom>
        </p:spPr>
      </p:pic>
      <p:sp>
        <p:nvSpPr>
          <p:cNvPr id="2" name="TextBox 1"/>
          <p:cNvSpPr txBox="1"/>
          <p:nvPr/>
        </p:nvSpPr>
        <p:spPr>
          <a:xfrm>
            <a:off x="-19051" y="1"/>
            <a:ext cx="6460102" cy="646331"/>
          </a:xfrm>
          <a:prstGeom prst="rect">
            <a:avLst/>
          </a:prstGeom>
          <a:noFill/>
        </p:spPr>
        <p:txBody>
          <a:bodyPr wrap="none" rtlCol="0">
            <a:spAutoFit/>
          </a:bodyPr>
          <a:lstStyle/>
          <a:p>
            <a:r>
              <a:rPr lang="en-US" sz="3600" dirty="0" smtClean="0">
                <a:solidFill>
                  <a:schemeClr val="bg1">
                    <a:lumMod val="50000"/>
                  </a:schemeClr>
                </a:solidFill>
              </a:rPr>
              <a:t>II. </a:t>
            </a:r>
            <a:r>
              <a:rPr lang="en-US" sz="3600" dirty="0" err="1" smtClean="0">
                <a:solidFill>
                  <a:schemeClr val="bg1">
                    <a:lumMod val="50000"/>
                  </a:schemeClr>
                </a:solidFill>
              </a:rPr>
              <a:t>MeadoWatch</a:t>
            </a:r>
            <a:r>
              <a:rPr lang="en-US" sz="3600" dirty="0" smtClean="0">
                <a:solidFill>
                  <a:schemeClr val="bg1">
                    <a:lumMod val="50000"/>
                  </a:schemeClr>
                </a:solidFill>
              </a:rPr>
              <a:t>: Before your hike</a:t>
            </a:r>
          </a:p>
        </p:txBody>
      </p:sp>
      <p:sp>
        <p:nvSpPr>
          <p:cNvPr id="5" name="TextBox 4"/>
          <p:cNvSpPr txBox="1"/>
          <p:nvPr/>
        </p:nvSpPr>
        <p:spPr>
          <a:xfrm>
            <a:off x="0" y="529899"/>
            <a:ext cx="8915400" cy="3785652"/>
          </a:xfrm>
          <a:prstGeom prst="rect">
            <a:avLst/>
          </a:prstGeom>
          <a:noFill/>
        </p:spPr>
        <p:txBody>
          <a:bodyPr wrap="square" rtlCol="0">
            <a:spAutoFit/>
          </a:bodyPr>
          <a:lstStyle/>
          <a:p>
            <a:r>
              <a:rPr lang="en-US" sz="3200" dirty="0" smtClean="0"/>
              <a:t>Sign up for hikes: </a:t>
            </a:r>
          </a:p>
          <a:p>
            <a:pPr marL="457200" indent="-457200">
              <a:spcBef>
                <a:spcPts val="1200"/>
              </a:spcBef>
              <a:buFont typeface="+mj-lt"/>
              <a:buAutoNum type="arabicPeriod"/>
            </a:pPr>
            <a:r>
              <a:rPr lang="en-US" sz="2400" dirty="0" smtClean="0"/>
              <a:t>Sign up via calendar link (sent </a:t>
            </a:r>
            <a:r>
              <a:rPr lang="en-US" sz="2400" dirty="0" smtClean="0"/>
              <a:t>tomorrow). </a:t>
            </a:r>
            <a:r>
              <a:rPr lang="en-US" sz="2400" dirty="0" smtClean="0"/>
              <a:t>Put in your correct email address – this will allow you to </a:t>
            </a:r>
            <a:r>
              <a:rPr lang="en-US" sz="2400" b="1" dirty="0" smtClean="0"/>
              <a:t>reschedule / cancel</a:t>
            </a:r>
            <a:r>
              <a:rPr lang="en-US" sz="2400" dirty="0" smtClean="0"/>
              <a:t> if necessary. You should get an email confirmation and a reminder. </a:t>
            </a:r>
          </a:p>
          <a:p>
            <a:pPr marL="457200" indent="-457200">
              <a:spcBef>
                <a:spcPts val="1200"/>
              </a:spcBef>
              <a:buFont typeface="+mj-lt"/>
              <a:buAutoNum type="arabicPeriod"/>
            </a:pPr>
            <a:r>
              <a:rPr lang="en-US" sz="2400" dirty="0" smtClean="0"/>
              <a:t>One person per team sign up. Hiking alone? Check in w/ contact!</a:t>
            </a:r>
          </a:p>
          <a:p>
            <a:pPr marL="457200" indent="-457200">
              <a:spcBef>
                <a:spcPts val="1200"/>
              </a:spcBef>
              <a:buFont typeface="+mj-lt"/>
              <a:buAutoNum type="arabicPeriod"/>
            </a:pPr>
            <a:r>
              <a:rPr lang="en-US" sz="2400" dirty="0" smtClean="0"/>
              <a:t>Trouble signing up / re</a:t>
            </a:r>
            <a:r>
              <a:rPr lang="en-US" sz="2400" dirty="0" smtClean="0">
                <a:solidFill>
                  <a:schemeClr val="bg1"/>
                </a:solidFill>
              </a:rPr>
              <a:t>scheduling us? Email! We can help.</a:t>
            </a:r>
          </a:p>
          <a:p>
            <a:pPr marL="457200" indent="-457200">
              <a:spcBef>
                <a:spcPts val="1200"/>
              </a:spcBef>
              <a:buFont typeface="+mj-lt"/>
              <a:buAutoNum type="arabicPeriod"/>
            </a:pPr>
            <a:r>
              <a:rPr lang="en-US" sz="2400" dirty="0">
                <a:effectLst>
                  <a:outerShdw blurRad="38100" dist="38100" dir="2700000" algn="tl">
                    <a:srgbClr val="000000">
                      <a:alpha val="43137"/>
                    </a:srgbClr>
                  </a:outerShdw>
                </a:effectLst>
              </a:rPr>
              <a:t>S</a:t>
            </a:r>
            <a:r>
              <a:rPr lang="en-US" sz="2400" dirty="0" smtClean="0">
                <a:effectLst>
                  <a:outerShdw blurRad="38100" dist="38100" dir="2700000" algn="tl">
                    <a:srgbClr val="000000">
                      <a:alpha val="43137"/>
                    </a:srgbClr>
                  </a:outerShdw>
                </a:effectLst>
              </a:rPr>
              <a:t>ign up for only TWO </a:t>
            </a:r>
            <a:r>
              <a:rPr lang="en-US" sz="2400" dirty="0" smtClean="0">
                <a:solidFill>
                  <a:schemeClr val="bg1"/>
                </a:solidFill>
                <a:effectLst>
                  <a:outerShdw blurRad="38100" dist="38100" dir="2700000" algn="tl">
                    <a:srgbClr val="000000">
                      <a:alpha val="43137"/>
                    </a:srgbClr>
                  </a:outerShdw>
                </a:effectLst>
              </a:rPr>
              <a:t>hikes for until June </a:t>
            </a:r>
            <a:r>
              <a:rPr lang="en-US" sz="2400" dirty="0" smtClean="0">
                <a:solidFill>
                  <a:schemeClr val="bg1"/>
                </a:solidFill>
                <a:effectLst>
                  <a:outerShdw blurRad="38100" dist="38100" dir="2700000" algn="tl">
                    <a:srgbClr val="000000">
                      <a:alpha val="43137"/>
                    </a:srgbClr>
                  </a:outerShdw>
                </a:effectLst>
              </a:rPr>
              <a:t>25</a:t>
            </a:r>
            <a:r>
              <a:rPr lang="en-US" sz="2400" baseline="30000" dirty="0" smtClean="0">
                <a:solidFill>
                  <a:schemeClr val="bg1"/>
                </a:solidFill>
                <a:effectLst>
                  <a:outerShdw blurRad="38100" dist="38100" dir="2700000" algn="tl">
                    <a:srgbClr val="000000">
                      <a:alpha val="43137"/>
                    </a:srgbClr>
                  </a:outerShdw>
                </a:effectLst>
              </a:rPr>
              <a:t>th</a:t>
            </a:r>
            <a:r>
              <a:rPr lang="en-US" sz="2400" dirty="0" smtClean="0">
                <a:solidFill>
                  <a:schemeClr val="bg1"/>
                </a:solidFill>
                <a:effectLst>
                  <a:outerShdw blurRad="38100" dist="38100" dir="2700000" algn="tl">
                    <a:srgbClr val="000000">
                      <a:alpha val="43137"/>
                    </a:srgbClr>
                  </a:outerShdw>
                </a:effectLst>
              </a:rPr>
              <a:t>. </a:t>
            </a:r>
            <a:r>
              <a:rPr lang="en-US" sz="2400" dirty="0" smtClean="0">
                <a:solidFill>
                  <a:schemeClr val="bg1"/>
                </a:solidFill>
                <a:effectLst>
                  <a:outerShdw blurRad="38100" dist="38100" dir="2700000" algn="tl">
                    <a:srgbClr val="000000">
                      <a:alpha val="43137"/>
                    </a:srgbClr>
                  </a:outerShdw>
                </a:effectLst>
              </a:rPr>
              <a:t>We will ‘release’ the </a:t>
            </a:r>
            <a:r>
              <a:rPr lang="en-US" sz="2400" dirty="0" smtClean="0">
                <a:effectLst>
                  <a:outerShdw blurRad="38100" dist="38100" dir="2700000" algn="tl">
                    <a:srgbClr val="000000">
                      <a:alpha val="43137"/>
                    </a:srgbClr>
                  </a:outerShdw>
                </a:effectLst>
              </a:rPr>
              <a:t>calendars next </a:t>
            </a:r>
            <a:r>
              <a:rPr lang="en-US" sz="2400" dirty="0" smtClean="0">
                <a:effectLst>
                  <a:outerShdw blurRad="38100" dist="38100" dir="2700000" algn="tl">
                    <a:srgbClr val="000000">
                      <a:alpha val="43137"/>
                    </a:srgbClr>
                  </a:outerShdw>
                </a:effectLst>
              </a:rPr>
              <a:t>week, </a:t>
            </a:r>
            <a:r>
              <a:rPr lang="en-US" sz="2400" dirty="0" smtClean="0">
                <a:solidFill>
                  <a:schemeClr val="bg1"/>
                </a:solidFill>
                <a:effectLst>
                  <a:outerShdw blurRad="38100" dist="38100" dir="2700000" algn="tl">
                    <a:srgbClr val="000000">
                      <a:alpha val="43137"/>
                    </a:srgbClr>
                  </a:outerShdw>
                </a:effectLst>
              </a:rPr>
              <a:t>you will get an email about this.</a:t>
            </a:r>
            <a:endParaRPr lang="en-US" sz="24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228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1" y="1"/>
            <a:ext cx="6460102" cy="646331"/>
          </a:xfrm>
          <a:prstGeom prst="rect">
            <a:avLst/>
          </a:prstGeom>
          <a:noFill/>
        </p:spPr>
        <p:txBody>
          <a:bodyPr wrap="none" rtlCol="0">
            <a:spAutoFit/>
          </a:bodyPr>
          <a:lstStyle/>
          <a:p>
            <a:r>
              <a:rPr lang="en-US" sz="3600" dirty="0" smtClean="0">
                <a:solidFill>
                  <a:schemeClr val="bg1">
                    <a:lumMod val="50000"/>
                  </a:schemeClr>
                </a:solidFill>
              </a:rPr>
              <a:t>II. </a:t>
            </a:r>
            <a:r>
              <a:rPr lang="en-US" sz="3600" dirty="0" err="1" smtClean="0">
                <a:solidFill>
                  <a:schemeClr val="bg1">
                    <a:lumMod val="50000"/>
                  </a:schemeClr>
                </a:solidFill>
              </a:rPr>
              <a:t>MeadoWatch</a:t>
            </a:r>
            <a:r>
              <a:rPr lang="en-US" sz="3600" dirty="0" smtClean="0">
                <a:solidFill>
                  <a:schemeClr val="bg1">
                    <a:lumMod val="50000"/>
                  </a:schemeClr>
                </a:solidFill>
              </a:rPr>
              <a:t>: Before your hike</a:t>
            </a:r>
          </a:p>
        </p:txBody>
      </p:sp>
      <p:sp>
        <p:nvSpPr>
          <p:cNvPr id="4" name="Rectangle 3"/>
          <p:cNvSpPr/>
          <p:nvPr/>
        </p:nvSpPr>
        <p:spPr>
          <a:xfrm>
            <a:off x="58782" y="657964"/>
            <a:ext cx="9039497" cy="3400931"/>
          </a:xfrm>
          <a:prstGeom prst="rect">
            <a:avLst/>
          </a:prstGeom>
        </p:spPr>
        <p:txBody>
          <a:bodyPr wrap="square">
            <a:spAutoFit/>
          </a:bodyPr>
          <a:lstStyle/>
          <a:p>
            <a:pPr>
              <a:spcAft>
                <a:spcPts val="600"/>
              </a:spcAft>
            </a:pPr>
            <a:r>
              <a:rPr lang="en-US" sz="3200" dirty="0" smtClean="0"/>
              <a:t>Camping: </a:t>
            </a:r>
            <a:endParaRPr lang="en-US" sz="3200" dirty="0"/>
          </a:p>
          <a:p>
            <a:pPr marL="457200" indent="-457200">
              <a:spcAft>
                <a:spcPts val="600"/>
              </a:spcAft>
              <a:buAutoNum type="arabicPeriod"/>
            </a:pPr>
            <a:r>
              <a:rPr lang="en-US" sz="2400" dirty="0" smtClean="0"/>
              <a:t>NPS offers 2 nights camping! (Longmire, White River)</a:t>
            </a:r>
            <a:endParaRPr lang="en-US" sz="2400" dirty="0"/>
          </a:p>
          <a:p>
            <a:pPr marL="457200" indent="-457200">
              <a:spcAft>
                <a:spcPts val="600"/>
              </a:spcAft>
              <a:buAutoNum type="arabicPeriod"/>
            </a:pPr>
            <a:r>
              <a:rPr lang="en-US" sz="2400" dirty="0" smtClean="0"/>
              <a:t>We need </a:t>
            </a:r>
            <a:r>
              <a:rPr lang="en-US" sz="2400" u="sng" dirty="0" smtClean="0"/>
              <a:t>2 weeks notice</a:t>
            </a:r>
            <a:r>
              <a:rPr lang="en-US" sz="2400" dirty="0" smtClean="0"/>
              <a:t> (3-4 step chain of communication through spotty or difficult to get to internet</a:t>
            </a:r>
            <a:r>
              <a:rPr lang="en-US" sz="2400" dirty="0" smtClean="0"/>
              <a:t>); if not, we will do our best </a:t>
            </a:r>
            <a:endParaRPr lang="en-US" sz="2400" dirty="0" smtClean="0"/>
          </a:p>
          <a:p>
            <a:pPr marL="914400" lvl="1" indent="-457200">
              <a:buFontTx/>
              <a:buChar char="-"/>
            </a:pPr>
            <a:r>
              <a:rPr lang="en-US" sz="2400" dirty="0" smtClean="0"/>
              <a:t>Will likely get a confirmation from NPS (less likely White River)</a:t>
            </a:r>
            <a:endParaRPr lang="en-US" sz="2400" dirty="0"/>
          </a:p>
          <a:p>
            <a:pPr marL="914400" lvl="1" indent="-457200">
              <a:buFontTx/>
              <a:buChar char="-"/>
            </a:pPr>
            <a:r>
              <a:rPr lang="en-US" sz="2400" dirty="0"/>
              <a:t>E</a:t>
            </a:r>
            <a:r>
              <a:rPr lang="en-US" sz="2400" dirty="0" smtClean="0"/>
              <a:t>mail us (dates, how many people, tents)</a:t>
            </a:r>
          </a:p>
          <a:p>
            <a:pPr marL="457200" indent="-457200">
              <a:spcAft>
                <a:spcPts val="600"/>
              </a:spcAft>
              <a:buAutoNum type="arabicPeriod"/>
            </a:pPr>
            <a:r>
              <a:rPr lang="en-US" sz="2400" dirty="0" smtClean="0"/>
              <a:t>Volunteer campground: all in party should collect data (groups of &lt;4 = optimal); you may need to share a site.  </a:t>
            </a:r>
            <a:endParaRPr lang="en-US" sz="2400" dirty="0"/>
          </a:p>
        </p:txBody>
      </p:sp>
      <p:pic>
        <p:nvPicPr>
          <p:cNvPr id="2050" name="Picture 2" descr="https://www.nps.gov/mora/planyourvisit/images/good-campground-photo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864" y="4061366"/>
            <a:ext cx="7167123" cy="266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00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 y="948520"/>
            <a:ext cx="6919415" cy="5909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Point Star 5"/>
          <p:cNvSpPr/>
          <p:nvPr/>
        </p:nvSpPr>
        <p:spPr>
          <a:xfrm>
            <a:off x="2895600" y="5372100"/>
            <a:ext cx="381000" cy="342900"/>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9060" y="95861"/>
            <a:ext cx="2342631" cy="6617196"/>
          </a:xfrm>
          <a:prstGeom prst="rect">
            <a:avLst/>
          </a:prstGeom>
          <a:noFill/>
        </p:spPr>
        <p:txBody>
          <a:bodyPr wrap="square" rtlCol="0">
            <a:spAutoFit/>
          </a:bodyPr>
          <a:lstStyle/>
          <a:p>
            <a:pPr marL="285750" indent="-285750">
              <a:buFont typeface="Arial" pitchFamily="34" charset="0"/>
              <a:buChar char="•"/>
            </a:pPr>
            <a:r>
              <a:rPr lang="en-US" sz="2400" dirty="0" smtClean="0"/>
              <a:t>Show your entrance letter at the gatehouse</a:t>
            </a:r>
          </a:p>
          <a:p>
            <a:pPr marL="285750" indent="-285750">
              <a:buFont typeface="Arial" pitchFamily="34" charset="0"/>
              <a:buChar char="•"/>
            </a:pPr>
            <a:endParaRPr lang="en-US" sz="1200" dirty="0" smtClean="0"/>
          </a:p>
          <a:p>
            <a:pPr marL="285750" indent="-285750">
              <a:buFont typeface="Arial" pitchFamily="34" charset="0"/>
              <a:buChar char="•"/>
            </a:pPr>
            <a:endParaRPr lang="en-US" sz="1200" dirty="0" smtClean="0"/>
          </a:p>
          <a:p>
            <a:pPr marL="285750" indent="-285750">
              <a:buFont typeface="Arial" pitchFamily="34" charset="0"/>
              <a:buChar char="•"/>
            </a:pPr>
            <a:r>
              <a:rPr lang="en-US" sz="2400" dirty="0" smtClean="0"/>
              <a:t>Start at:</a:t>
            </a:r>
          </a:p>
          <a:p>
            <a:endParaRPr lang="en-US" sz="800" dirty="0" smtClean="0"/>
          </a:p>
          <a:p>
            <a:r>
              <a:rPr lang="en-US" sz="2400" dirty="0" smtClean="0"/>
              <a:t>   - Reflection   </a:t>
            </a:r>
          </a:p>
          <a:p>
            <a:r>
              <a:rPr lang="en-US" sz="2400" dirty="0"/>
              <a:t> </a:t>
            </a:r>
            <a:r>
              <a:rPr lang="en-US" sz="2400" dirty="0" smtClean="0"/>
              <a:t>     Lakes</a:t>
            </a:r>
          </a:p>
          <a:p>
            <a:endParaRPr lang="en-US" sz="800" dirty="0" smtClean="0"/>
          </a:p>
          <a:p>
            <a:r>
              <a:rPr lang="en-US" sz="2400" dirty="0" smtClean="0"/>
              <a:t>   - White River </a:t>
            </a:r>
          </a:p>
          <a:p>
            <a:pPr marL="342900" indent="-342900"/>
            <a:r>
              <a:rPr lang="en-US" sz="2400" dirty="0"/>
              <a:t> </a:t>
            </a:r>
            <a:r>
              <a:rPr lang="en-US" sz="2400" dirty="0" smtClean="0"/>
              <a:t>     Campground (Glacier Basin)</a:t>
            </a:r>
          </a:p>
          <a:p>
            <a:endParaRPr lang="en-US" sz="2400" dirty="0" smtClean="0"/>
          </a:p>
          <a:p>
            <a:pPr marL="285750" indent="-285750">
              <a:buFont typeface="Arial" pitchFamily="34" charset="0"/>
              <a:buChar char="•"/>
            </a:pPr>
            <a:r>
              <a:rPr lang="en-US" sz="2400" dirty="0" smtClean="0"/>
              <a:t>Camp at:</a:t>
            </a:r>
            <a:endParaRPr lang="en-US" sz="1200" dirty="0"/>
          </a:p>
          <a:p>
            <a:endParaRPr lang="en-US" sz="1200" dirty="0"/>
          </a:p>
          <a:p>
            <a:r>
              <a:rPr lang="en-US" sz="2400" dirty="0"/>
              <a:t>   - </a:t>
            </a:r>
            <a:r>
              <a:rPr lang="en-US" sz="2400" dirty="0" smtClean="0"/>
              <a:t>Longmire</a:t>
            </a:r>
            <a:endParaRPr lang="en-US" sz="2400" dirty="0"/>
          </a:p>
          <a:p>
            <a:endParaRPr lang="en-US" sz="1200" dirty="0"/>
          </a:p>
          <a:p>
            <a:r>
              <a:rPr lang="en-US" sz="2400" dirty="0"/>
              <a:t>   - White River </a:t>
            </a:r>
          </a:p>
          <a:p>
            <a:r>
              <a:rPr lang="en-US" sz="2400" dirty="0"/>
              <a:t>      </a:t>
            </a:r>
            <a:r>
              <a:rPr lang="en-US" sz="2400" dirty="0" smtClean="0"/>
              <a:t>Campground</a:t>
            </a:r>
            <a:endParaRPr lang="en-US" sz="2400" dirty="0"/>
          </a:p>
        </p:txBody>
      </p:sp>
      <p:sp>
        <p:nvSpPr>
          <p:cNvPr id="3" name="TextBox 2"/>
          <p:cNvSpPr txBox="1"/>
          <p:nvPr/>
        </p:nvSpPr>
        <p:spPr>
          <a:xfrm>
            <a:off x="3200400" y="5638801"/>
            <a:ext cx="1371600" cy="307777"/>
          </a:xfrm>
          <a:prstGeom prst="rect">
            <a:avLst/>
          </a:prstGeom>
          <a:solidFill>
            <a:schemeClr val="bg1"/>
          </a:solidFill>
          <a:ln>
            <a:solidFill>
              <a:schemeClr val="tx1"/>
            </a:solidFill>
          </a:ln>
        </p:spPr>
        <p:txBody>
          <a:bodyPr wrap="square" rtlCol="0">
            <a:spAutoFit/>
          </a:bodyPr>
          <a:lstStyle/>
          <a:p>
            <a:r>
              <a:rPr lang="en-US" sz="1400" dirty="0" smtClean="0"/>
              <a:t>Reflection Lakes</a:t>
            </a:r>
            <a:endParaRPr lang="en-US" sz="1400" dirty="0"/>
          </a:p>
        </p:txBody>
      </p:sp>
      <p:sp>
        <p:nvSpPr>
          <p:cNvPr id="9" name="TextBox 8"/>
          <p:cNvSpPr txBox="1"/>
          <p:nvPr/>
        </p:nvSpPr>
        <p:spPr>
          <a:xfrm>
            <a:off x="-19049" y="1"/>
            <a:ext cx="4660250" cy="646331"/>
          </a:xfrm>
          <a:prstGeom prst="rect">
            <a:avLst/>
          </a:prstGeom>
          <a:noFill/>
        </p:spPr>
        <p:txBody>
          <a:bodyPr wrap="none" rtlCol="0">
            <a:spAutoFit/>
          </a:bodyPr>
          <a:lstStyle/>
          <a:p>
            <a:r>
              <a:rPr lang="en-US" sz="3600" dirty="0" smtClean="0">
                <a:solidFill>
                  <a:schemeClr val="bg1">
                    <a:lumMod val="50000"/>
                  </a:schemeClr>
                </a:solidFill>
              </a:rPr>
              <a:t>II. </a:t>
            </a:r>
            <a:r>
              <a:rPr lang="en-US" sz="3600" dirty="0" err="1" smtClean="0">
                <a:solidFill>
                  <a:schemeClr val="bg1">
                    <a:lumMod val="50000"/>
                  </a:schemeClr>
                </a:solidFill>
              </a:rPr>
              <a:t>MeadoWatch</a:t>
            </a:r>
            <a:r>
              <a:rPr lang="en-US" sz="3600" dirty="0" smtClean="0">
                <a:solidFill>
                  <a:schemeClr val="bg1">
                    <a:lumMod val="50000"/>
                  </a:schemeClr>
                </a:solidFill>
              </a:rPr>
              <a:t>: Where</a:t>
            </a:r>
          </a:p>
        </p:txBody>
      </p:sp>
      <p:sp>
        <p:nvSpPr>
          <p:cNvPr id="2" name="Right Arrow 1"/>
          <p:cNvSpPr/>
          <p:nvPr/>
        </p:nvSpPr>
        <p:spPr>
          <a:xfrm flipV="1">
            <a:off x="27296" y="5914668"/>
            <a:ext cx="506104" cy="18692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453" y="5552081"/>
            <a:ext cx="1546747" cy="307777"/>
          </a:xfrm>
          <a:prstGeom prst="rect">
            <a:avLst/>
          </a:prstGeom>
          <a:solidFill>
            <a:schemeClr val="bg1"/>
          </a:solidFill>
          <a:ln>
            <a:solidFill>
              <a:schemeClr val="tx1"/>
            </a:solidFill>
          </a:ln>
        </p:spPr>
        <p:txBody>
          <a:bodyPr wrap="square" rtlCol="0">
            <a:spAutoFit/>
          </a:bodyPr>
          <a:lstStyle/>
          <a:p>
            <a:r>
              <a:rPr lang="en-US" sz="1400" dirty="0" smtClean="0"/>
              <a:t>Nisqually Entrance</a:t>
            </a:r>
            <a:endParaRPr lang="en-US" sz="1400" dirty="0"/>
          </a:p>
        </p:txBody>
      </p:sp>
      <p:sp>
        <p:nvSpPr>
          <p:cNvPr id="10" name="5-Point Star 9"/>
          <p:cNvSpPr/>
          <p:nvPr/>
        </p:nvSpPr>
        <p:spPr>
          <a:xfrm>
            <a:off x="3901296" y="2879066"/>
            <a:ext cx="381000" cy="342900"/>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017914" y="3221966"/>
            <a:ext cx="1178225" cy="523220"/>
          </a:xfrm>
          <a:prstGeom prst="rect">
            <a:avLst/>
          </a:prstGeom>
          <a:solidFill>
            <a:srgbClr val="FFFFFF"/>
          </a:solidFill>
          <a:ln>
            <a:solidFill>
              <a:schemeClr val="tx1"/>
            </a:solidFill>
          </a:ln>
        </p:spPr>
        <p:txBody>
          <a:bodyPr wrap="square" rtlCol="0">
            <a:spAutoFit/>
          </a:bodyPr>
          <a:lstStyle/>
          <a:p>
            <a:r>
              <a:rPr lang="en-US" sz="1400" dirty="0" smtClean="0"/>
              <a:t>White River Campground</a:t>
            </a:r>
            <a:endParaRPr lang="en-US" sz="1400" dirty="0"/>
          </a:p>
        </p:txBody>
      </p:sp>
      <p:sp>
        <p:nvSpPr>
          <p:cNvPr id="12" name="Right Arrow 11"/>
          <p:cNvSpPr/>
          <p:nvPr/>
        </p:nvSpPr>
        <p:spPr>
          <a:xfrm rot="10800000" flipV="1">
            <a:off x="5312282" y="2881148"/>
            <a:ext cx="506104" cy="18692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201171" y="2571289"/>
            <a:ext cx="1718246" cy="307777"/>
          </a:xfrm>
          <a:prstGeom prst="rect">
            <a:avLst/>
          </a:prstGeom>
          <a:solidFill>
            <a:srgbClr val="FFFFFF"/>
          </a:solidFill>
          <a:ln>
            <a:solidFill>
              <a:schemeClr val="tx1"/>
            </a:solidFill>
          </a:ln>
        </p:spPr>
        <p:txBody>
          <a:bodyPr wrap="square" rtlCol="0">
            <a:spAutoFit/>
          </a:bodyPr>
          <a:lstStyle/>
          <a:p>
            <a:r>
              <a:rPr lang="en-US" sz="1400" dirty="0" smtClean="0"/>
              <a:t>White River Entrance</a:t>
            </a:r>
            <a:endParaRPr lang="en-US" sz="1400" dirty="0"/>
          </a:p>
        </p:txBody>
      </p:sp>
      <p:sp>
        <p:nvSpPr>
          <p:cNvPr id="14" name="5-Point Star 13"/>
          <p:cNvSpPr/>
          <p:nvPr/>
        </p:nvSpPr>
        <p:spPr>
          <a:xfrm>
            <a:off x="1883011" y="5638801"/>
            <a:ext cx="381000" cy="342900"/>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883011" y="6112073"/>
            <a:ext cx="2650116" cy="307777"/>
          </a:xfrm>
          <a:prstGeom prst="rect">
            <a:avLst/>
          </a:prstGeom>
          <a:solidFill>
            <a:schemeClr val="bg1"/>
          </a:solidFill>
          <a:ln>
            <a:solidFill>
              <a:schemeClr val="tx1"/>
            </a:solidFill>
          </a:ln>
        </p:spPr>
        <p:txBody>
          <a:bodyPr wrap="square" rtlCol="0">
            <a:spAutoFit/>
          </a:bodyPr>
          <a:lstStyle/>
          <a:p>
            <a:r>
              <a:rPr lang="en-US" sz="1400" dirty="0" smtClean="0"/>
              <a:t>Longmire Volunteer Campground</a:t>
            </a:r>
            <a:endParaRPr lang="en-US" sz="1400" dirty="0"/>
          </a:p>
        </p:txBody>
      </p:sp>
      <p:sp>
        <p:nvSpPr>
          <p:cNvPr id="16" name="5-Point Star 15"/>
          <p:cNvSpPr/>
          <p:nvPr/>
        </p:nvSpPr>
        <p:spPr>
          <a:xfrm>
            <a:off x="5460464" y="3576589"/>
            <a:ext cx="381000" cy="342900"/>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662683" y="3937073"/>
            <a:ext cx="2300825" cy="523220"/>
          </a:xfrm>
          <a:prstGeom prst="rect">
            <a:avLst/>
          </a:prstGeom>
          <a:solidFill>
            <a:srgbClr val="FFFFFF"/>
          </a:solidFill>
          <a:ln>
            <a:solidFill>
              <a:schemeClr val="tx1"/>
            </a:solidFill>
          </a:ln>
        </p:spPr>
        <p:txBody>
          <a:bodyPr wrap="square" rtlCol="0">
            <a:spAutoFit/>
          </a:bodyPr>
          <a:lstStyle/>
          <a:p>
            <a:r>
              <a:rPr lang="en-US" sz="1400" dirty="0" smtClean="0"/>
              <a:t>New: Naches Peak</a:t>
            </a:r>
          </a:p>
          <a:p>
            <a:r>
              <a:rPr lang="en-US" sz="1400" dirty="0" smtClean="0"/>
              <a:t>(we’ll get back to that)</a:t>
            </a:r>
            <a:endParaRPr lang="en-US" sz="1400" dirty="0"/>
          </a:p>
        </p:txBody>
      </p:sp>
    </p:spTree>
    <p:extLst>
      <p:ext uri="{BB962C8B-B14F-4D97-AF65-F5344CB8AC3E}">
        <p14:creationId xmlns:p14="http://schemas.microsoft.com/office/powerpoint/2010/main" val="214862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6" end="1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0" grpId="0" animBg="1"/>
      <p:bldP spid="11"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t="27975" b="13333"/>
          <a:stretch/>
        </p:blipFill>
        <p:spPr>
          <a:xfrm>
            <a:off x="5309507" y="0"/>
            <a:ext cx="3834493" cy="3000713"/>
          </a:xfrm>
          <a:prstGeom prst="rect">
            <a:avLst/>
          </a:prstGeom>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8411268">
            <a:off x="3374757" y="1254078"/>
            <a:ext cx="1430315" cy="1460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9049" y="1"/>
            <a:ext cx="4660250" cy="646331"/>
          </a:xfrm>
          <a:prstGeom prst="rect">
            <a:avLst/>
          </a:prstGeom>
          <a:noFill/>
        </p:spPr>
        <p:txBody>
          <a:bodyPr wrap="none" rtlCol="0">
            <a:spAutoFit/>
          </a:bodyPr>
          <a:lstStyle/>
          <a:p>
            <a:r>
              <a:rPr lang="en-US" sz="3600" dirty="0" smtClean="0">
                <a:solidFill>
                  <a:schemeClr val="bg1">
                    <a:lumMod val="50000"/>
                  </a:schemeClr>
                </a:solidFill>
              </a:rPr>
              <a:t>II. </a:t>
            </a:r>
            <a:r>
              <a:rPr lang="en-US" sz="3600" dirty="0" err="1" smtClean="0">
                <a:solidFill>
                  <a:schemeClr val="bg1">
                    <a:lumMod val="50000"/>
                  </a:schemeClr>
                </a:solidFill>
              </a:rPr>
              <a:t>MeadoWatch</a:t>
            </a:r>
            <a:r>
              <a:rPr lang="en-US" sz="3600" dirty="0" smtClean="0">
                <a:solidFill>
                  <a:schemeClr val="bg1">
                    <a:lumMod val="50000"/>
                  </a:schemeClr>
                </a:solidFill>
              </a:rPr>
              <a:t>: Where</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7744"/>
          <a:stretch/>
        </p:blipFill>
        <p:spPr>
          <a:xfrm>
            <a:off x="221876" y="974162"/>
            <a:ext cx="2770094" cy="5628880"/>
          </a:xfrm>
          <a:prstGeom prst="rect">
            <a:avLst/>
          </a:prstGeom>
          <a:ln>
            <a:solidFill>
              <a:schemeClr val="tx1"/>
            </a:solidFill>
          </a:ln>
        </p:spPr>
      </p:pic>
      <p:cxnSp>
        <p:nvCxnSpPr>
          <p:cNvPr id="9" name="Straight Arrow Connector 8"/>
          <p:cNvCxnSpPr>
            <a:stCxn id="6" idx="1"/>
          </p:cNvCxnSpPr>
          <p:nvPr/>
        </p:nvCxnSpPr>
        <p:spPr>
          <a:xfrm flipH="1" flipV="1">
            <a:off x="927847" y="6084794"/>
            <a:ext cx="364276" cy="315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92123" y="6215756"/>
            <a:ext cx="1111567" cy="369332"/>
          </a:xfrm>
          <a:prstGeom prst="rect">
            <a:avLst/>
          </a:prstGeom>
          <a:solidFill>
            <a:schemeClr val="accent1">
              <a:lumMod val="40000"/>
              <a:lumOff val="60000"/>
            </a:schemeClr>
          </a:solidFill>
          <a:ln w="19050">
            <a:solidFill>
              <a:schemeClr val="tx1"/>
            </a:solidFill>
          </a:ln>
        </p:spPr>
        <p:txBody>
          <a:bodyPr wrap="square" rtlCol="0">
            <a:spAutoFit/>
          </a:bodyPr>
          <a:lstStyle/>
          <a:p>
            <a:r>
              <a:rPr lang="en-US" dirty="0" smtClean="0">
                <a:ln w="6350">
                  <a:solidFill>
                    <a:schemeClr val="tx1"/>
                  </a:solidFill>
                </a:ln>
              </a:rPr>
              <a:t>Park Here</a:t>
            </a:r>
            <a:endParaRPr lang="en-US" dirty="0">
              <a:ln w="6350">
                <a:solidFill>
                  <a:schemeClr val="tx1"/>
                </a:solidFill>
              </a:ln>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903" t="3032" r="1877" b="2135"/>
          <a:stretch/>
        </p:blipFill>
        <p:spPr>
          <a:xfrm>
            <a:off x="2501653" y="3077169"/>
            <a:ext cx="6575111" cy="3630304"/>
          </a:xfrm>
          <a:prstGeom prst="rect">
            <a:avLst/>
          </a:prstGeom>
          <a:ln>
            <a:solidFill>
              <a:schemeClr val="tx1"/>
            </a:solidFill>
          </a:ln>
        </p:spPr>
      </p:pic>
      <p:cxnSp>
        <p:nvCxnSpPr>
          <p:cNvPr id="11" name="Straight Arrow Connector 10"/>
          <p:cNvCxnSpPr/>
          <p:nvPr/>
        </p:nvCxnSpPr>
        <p:spPr>
          <a:xfrm flipH="1" flipV="1">
            <a:off x="6997599" y="4717368"/>
            <a:ext cx="364276" cy="315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61875" y="4875182"/>
            <a:ext cx="1111567" cy="369332"/>
          </a:xfrm>
          <a:prstGeom prst="rect">
            <a:avLst/>
          </a:prstGeom>
          <a:solidFill>
            <a:schemeClr val="accent1">
              <a:lumMod val="40000"/>
              <a:lumOff val="60000"/>
            </a:schemeClr>
          </a:solidFill>
          <a:ln w="19050">
            <a:solidFill>
              <a:schemeClr val="tx1"/>
            </a:solidFill>
          </a:ln>
        </p:spPr>
        <p:txBody>
          <a:bodyPr wrap="square" rtlCol="0">
            <a:spAutoFit/>
          </a:bodyPr>
          <a:lstStyle/>
          <a:p>
            <a:r>
              <a:rPr lang="en-US" dirty="0" smtClean="0">
                <a:ln w="6350">
                  <a:solidFill>
                    <a:schemeClr val="tx1"/>
                  </a:solidFill>
                </a:ln>
              </a:rPr>
              <a:t>Park Here</a:t>
            </a:r>
            <a:endParaRPr lang="en-US" dirty="0">
              <a:ln w="6350">
                <a:solidFill>
                  <a:schemeClr val="tx1"/>
                </a:solidFill>
              </a:ln>
            </a:endParaRPr>
          </a:p>
        </p:txBody>
      </p:sp>
      <p:sp>
        <p:nvSpPr>
          <p:cNvPr id="2" name="Oval 1"/>
          <p:cNvSpPr/>
          <p:nvPr/>
        </p:nvSpPr>
        <p:spPr>
          <a:xfrm>
            <a:off x="1056196" y="5821404"/>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42932" y="5593047"/>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56195" y="5398618"/>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16038" y="4875182"/>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315335" y="4439569"/>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326342" y="3738864"/>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575113" y="3167230"/>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655796" y="2821762"/>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42314" y="2396887"/>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576214" y="6120955"/>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399519" y="4842583"/>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202027" y="4875181"/>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963973" y="4974656"/>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820863" y="5060683"/>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10349" y="5194776"/>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165754" y="5294251"/>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924682" y="5244513"/>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714577" y="5294250"/>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16221" y="5543311"/>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203227" y="5593048"/>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951628" y="6071217"/>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009250" y="5920879"/>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074358" y="5821404"/>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166360" y="5692523"/>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36809" y="4132729"/>
            <a:ext cx="1344456" cy="461665"/>
          </a:xfrm>
          <a:prstGeom prst="rect">
            <a:avLst/>
          </a:prstGeom>
          <a:solidFill>
            <a:schemeClr val="bg1"/>
          </a:solidFill>
          <a:ln w="28575">
            <a:solidFill>
              <a:srgbClr val="FF0000"/>
            </a:solidFill>
          </a:ln>
        </p:spPr>
        <p:txBody>
          <a:bodyPr wrap="square" rtlCol="0">
            <a:spAutoFit/>
          </a:bodyPr>
          <a:lstStyle/>
          <a:p>
            <a:pPr algn="ctr"/>
            <a:r>
              <a:rPr lang="en-US" sz="2400" b="1" dirty="0" smtClean="0">
                <a:solidFill>
                  <a:srgbClr val="FF0000"/>
                </a:solidFill>
              </a:rPr>
              <a:t>17 Plots </a:t>
            </a:r>
            <a:endParaRPr lang="en-US" sz="2400" b="1" dirty="0">
              <a:solidFill>
                <a:srgbClr val="FF0000"/>
              </a:solidFill>
            </a:endParaRPr>
          </a:p>
        </p:txBody>
      </p:sp>
      <p:sp>
        <p:nvSpPr>
          <p:cNvPr id="36" name="Oval 35"/>
          <p:cNvSpPr/>
          <p:nvPr/>
        </p:nvSpPr>
        <p:spPr>
          <a:xfrm>
            <a:off x="1420049" y="5110420"/>
            <a:ext cx="80683" cy="99475"/>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217246" y="4050884"/>
            <a:ext cx="80683" cy="99475"/>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25640" y="2246095"/>
            <a:ext cx="1344456" cy="461665"/>
          </a:xfrm>
          <a:prstGeom prst="rect">
            <a:avLst/>
          </a:prstGeom>
          <a:solidFill>
            <a:schemeClr val="bg1"/>
          </a:solidFill>
          <a:ln w="28575">
            <a:solidFill>
              <a:srgbClr val="FF0000"/>
            </a:solidFill>
          </a:ln>
        </p:spPr>
        <p:txBody>
          <a:bodyPr wrap="square" rtlCol="0">
            <a:spAutoFit/>
          </a:bodyPr>
          <a:lstStyle/>
          <a:p>
            <a:pPr algn="ctr"/>
            <a:r>
              <a:rPr lang="en-US" sz="2400" b="1" dirty="0" smtClean="0">
                <a:solidFill>
                  <a:srgbClr val="FF0000"/>
                </a:solidFill>
              </a:rPr>
              <a:t>11 Plots </a:t>
            </a:r>
            <a:endParaRPr lang="en-US" sz="2400" b="1" dirty="0">
              <a:solidFill>
                <a:srgbClr val="FF0000"/>
              </a:solidFill>
            </a:endParaRPr>
          </a:p>
        </p:txBody>
      </p:sp>
      <p:sp>
        <p:nvSpPr>
          <p:cNvPr id="7" name="TextBox 6"/>
          <p:cNvSpPr txBox="1"/>
          <p:nvPr/>
        </p:nvSpPr>
        <p:spPr>
          <a:xfrm>
            <a:off x="3216302" y="2908342"/>
            <a:ext cx="1914382" cy="461665"/>
          </a:xfrm>
          <a:prstGeom prst="rect">
            <a:avLst/>
          </a:prstGeom>
          <a:solidFill>
            <a:schemeClr val="bg1"/>
          </a:solidFill>
          <a:ln>
            <a:solidFill>
              <a:schemeClr val="tx1"/>
            </a:solidFill>
          </a:ln>
        </p:spPr>
        <p:txBody>
          <a:bodyPr wrap="square" rtlCol="0">
            <a:spAutoFit/>
          </a:bodyPr>
          <a:lstStyle/>
          <a:p>
            <a:r>
              <a:rPr lang="en-US" sz="2400" dirty="0" smtClean="0"/>
              <a:t>Glacier Basin</a:t>
            </a:r>
            <a:endParaRPr lang="en-US" sz="2400" dirty="0"/>
          </a:p>
        </p:txBody>
      </p:sp>
      <p:sp>
        <p:nvSpPr>
          <p:cNvPr id="40" name="TextBox 39"/>
          <p:cNvSpPr txBox="1"/>
          <p:nvPr/>
        </p:nvSpPr>
        <p:spPr>
          <a:xfrm>
            <a:off x="489543" y="689906"/>
            <a:ext cx="2336706" cy="461665"/>
          </a:xfrm>
          <a:prstGeom prst="rect">
            <a:avLst/>
          </a:prstGeom>
          <a:solidFill>
            <a:schemeClr val="bg1"/>
          </a:solidFill>
          <a:ln>
            <a:solidFill>
              <a:schemeClr val="tx1"/>
            </a:solidFill>
          </a:ln>
        </p:spPr>
        <p:txBody>
          <a:bodyPr wrap="square" rtlCol="0">
            <a:spAutoFit/>
          </a:bodyPr>
          <a:lstStyle/>
          <a:p>
            <a:r>
              <a:rPr lang="en-US" sz="2400" dirty="0" smtClean="0"/>
              <a:t>Reflection Lakes</a:t>
            </a:r>
            <a:endParaRPr lang="en-US" sz="2400" dirty="0"/>
          </a:p>
        </p:txBody>
      </p:sp>
      <p:sp>
        <p:nvSpPr>
          <p:cNvPr id="39" name="Rectangle 38"/>
          <p:cNvSpPr/>
          <p:nvPr/>
        </p:nvSpPr>
        <p:spPr>
          <a:xfrm>
            <a:off x="1326342" y="5347568"/>
            <a:ext cx="174390" cy="99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326342" y="5343987"/>
            <a:ext cx="87195" cy="86263"/>
          </a:xfrm>
          <a:custGeom>
            <a:avLst/>
            <a:gdLst>
              <a:gd name="connsiteX0" fmla="*/ 0 w 75078"/>
              <a:gd name="connsiteY0" fmla="*/ 159398 h 159398"/>
              <a:gd name="connsiteX1" fmla="*/ 71562 w 75078"/>
              <a:gd name="connsiteY1" fmla="*/ 79885 h 159398"/>
              <a:gd name="connsiteX2" fmla="*/ 63611 w 75078"/>
              <a:gd name="connsiteY2" fmla="*/ 8324 h 159398"/>
              <a:gd name="connsiteX3" fmla="*/ 59635 w 75078"/>
              <a:gd name="connsiteY3" fmla="*/ 4348 h 159398"/>
            </a:gdLst>
            <a:ahLst/>
            <a:cxnLst>
              <a:cxn ang="0">
                <a:pos x="connsiteX0" y="connsiteY0"/>
              </a:cxn>
              <a:cxn ang="0">
                <a:pos x="connsiteX1" y="connsiteY1"/>
              </a:cxn>
              <a:cxn ang="0">
                <a:pos x="connsiteX2" y="connsiteY2"/>
              </a:cxn>
              <a:cxn ang="0">
                <a:pos x="connsiteX3" y="connsiteY3"/>
              </a:cxn>
            </a:cxnLst>
            <a:rect l="l" t="t" r="r" b="b"/>
            <a:pathLst>
              <a:path w="75078" h="159398">
                <a:moveTo>
                  <a:pt x="0" y="159398"/>
                </a:moveTo>
                <a:cubicBezTo>
                  <a:pt x="30480" y="132231"/>
                  <a:pt x="60960" y="105064"/>
                  <a:pt x="71562" y="79885"/>
                </a:cubicBezTo>
                <a:cubicBezTo>
                  <a:pt x="82164" y="54706"/>
                  <a:pt x="65599" y="20913"/>
                  <a:pt x="63611" y="8324"/>
                </a:cubicBezTo>
                <a:cubicBezTo>
                  <a:pt x="61623" y="-4265"/>
                  <a:pt x="60629" y="41"/>
                  <a:pt x="59635" y="4348"/>
                </a:cubicBezTo>
              </a:path>
            </a:pathLst>
          </a:custGeom>
          <a:noFill/>
          <a:ln w="63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875428" y="5956917"/>
            <a:ext cx="80683" cy="994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650095" y="0"/>
            <a:ext cx="3493905" cy="646331"/>
          </a:xfrm>
          <a:prstGeom prst="rect">
            <a:avLst/>
          </a:prstGeom>
          <a:noFill/>
        </p:spPr>
        <p:txBody>
          <a:bodyPr wrap="none" rtlCol="0">
            <a:spAutoFit/>
          </a:bodyPr>
          <a:lstStyle/>
          <a:p>
            <a:pPr algn="r"/>
            <a:r>
              <a:rPr lang="en-US" b="1" dirty="0" smtClean="0">
                <a:solidFill>
                  <a:schemeClr val="bg1"/>
                </a:solidFill>
                <a:effectLst>
                  <a:outerShdw blurRad="38100" dist="38100" dir="2700000" algn="tl">
                    <a:srgbClr val="000000">
                      <a:alpha val="43137"/>
                    </a:srgbClr>
                  </a:outerShdw>
                </a:effectLst>
              </a:rPr>
              <a:t>June 20 – GB trail beyond plot 10</a:t>
            </a:r>
          </a:p>
          <a:p>
            <a:pPr algn="r"/>
            <a:r>
              <a:rPr lang="en-US" b="1" dirty="0" smtClean="0">
                <a:solidFill>
                  <a:schemeClr val="bg1"/>
                </a:solidFill>
                <a:effectLst>
                  <a:outerShdw blurRad="38100" dist="38100" dir="2700000" algn="tl">
                    <a:srgbClr val="000000">
                      <a:alpha val="43137"/>
                    </a:srgbClr>
                  </a:outerShdw>
                </a:effectLst>
              </a:rPr>
              <a:t>Today: 3-4 inches snow at Paradise</a:t>
            </a:r>
            <a:endParaRPr lang="en-US"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819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49" y="1"/>
            <a:ext cx="4418389" cy="646331"/>
          </a:xfrm>
          <a:prstGeom prst="rect">
            <a:avLst/>
          </a:prstGeom>
          <a:noFill/>
        </p:spPr>
        <p:txBody>
          <a:bodyPr wrap="none" rtlCol="0">
            <a:spAutoFit/>
          </a:bodyPr>
          <a:lstStyle/>
          <a:p>
            <a:r>
              <a:rPr lang="en-US" sz="3600" dirty="0" smtClean="0">
                <a:solidFill>
                  <a:schemeClr val="bg1">
                    <a:lumMod val="50000"/>
                  </a:schemeClr>
                </a:solidFill>
              </a:rPr>
              <a:t>II. </a:t>
            </a:r>
            <a:r>
              <a:rPr lang="en-US" sz="3600" dirty="0" err="1" smtClean="0">
                <a:solidFill>
                  <a:schemeClr val="bg1">
                    <a:lumMod val="50000"/>
                  </a:schemeClr>
                </a:solidFill>
              </a:rPr>
              <a:t>MeadoWatch</a:t>
            </a:r>
            <a:r>
              <a:rPr lang="en-US" sz="3600" dirty="0" smtClean="0">
                <a:solidFill>
                  <a:schemeClr val="bg1">
                    <a:lumMod val="50000"/>
                  </a:schemeClr>
                </a:solidFill>
              </a:rPr>
              <a:t>: What</a:t>
            </a:r>
          </a:p>
        </p:txBody>
      </p:sp>
      <p:sp>
        <p:nvSpPr>
          <p:cNvPr id="5" name="TextBox 4"/>
          <p:cNvSpPr txBox="1"/>
          <p:nvPr/>
        </p:nvSpPr>
        <p:spPr>
          <a:xfrm>
            <a:off x="2590800" y="735879"/>
            <a:ext cx="4021294" cy="461665"/>
          </a:xfrm>
          <a:prstGeom prst="rect">
            <a:avLst/>
          </a:prstGeom>
          <a:noFill/>
        </p:spPr>
        <p:txBody>
          <a:bodyPr wrap="none" rtlCol="0">
            <a:spAutoFit/>
          </a:bodyPr>
          <a:lstStyle/>
          <a:p>
            <a:r>
              <a:rPr lang="en-US" sz="2400" dirty="0" smtClean="0"/>
              <a:t>What is the survey area / plot?</a:t>
            </a:r>
            <a:endParaRPr lang="en-US" sz="2400" dirty="0"/>
          </a:p>
        </p:txBody>
      </p:sp>
      <p:sp>
        <p:nvSpPr>
          <p:cNvPr id="8" name="TextBox 7"/>
          <p:cNvSpPr txBox="1"/>
          <p:nvPr/>
        </p:nvSpPr>
        <p:spPr>
          <a:xfrm>
            <a:off x="1524002" y="6240380"/>
            <a:ext cx="6069867" cy="461665"/>
          </a:xfrm>
          <a:prstGeom prst="rect">
            <a:avLst/>
          </a:prstGeom>
          <a:noFill/>
        </p:spPr>
        <p:txBody>
          <a:bodyPr wrap="none" rtlCol="0">
            <a:spAutoFit/>
          </a:bodyPr>
          <a:lstStyle/>
          <a:p>
            <a:r>
              <a:rPr lang="en-US" sz="2400" dirty="0" smtClean="0"/>
              <a:t>Survey area: full ‘wingspan’ by one arms length</a:t>
            </a:r>
            <a:endParaRPr lang="en-US" sz="24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7063" r="7921"/>
          <a:stretch/>
        </p:blipFill>
        <p:spPr>
          <a:xfrm>
            <a:off x="4849314" y="1238547"/>
            <a:ext cx="4002855" cy="4617504"/>
          </a:xfrm>
          <a:prstGeom prst="rect">
            <a:avLst/>
          </a:prstGeom>
        </p:spPr>
      </p:pic>
      <p:pic>
        <p:nvPicPr>
          <p:cNvPr id="10" name="Picture 9"/>
          <p:cNvPicPr/>
          <p:nvPr/>
        </p:nvPicPr>
        <p:blipFill rotWithShape="1">
          <a:blip r:embed="rId4" cstate="print">
            <a:extLst>
              <a:ext uri="{28A0092B-C50C-407E-A947-70E740481C1C}">
                <a14:useLocalDpi xmlns:a14="http://schemas.microsoft.com/office/drawing/2010/main" val="0"/>
              </a:ext>
            </a:extLst>
          </a:blip>
          <a:srcRect l="44841" b="9921"/>
          <a:stretch/>
        </p:blipFill>
        <p:spPr>
          <a:xfrm>
            <a:off x="369651" y="1264596"/>
            <a:ext cx="3754877" cy="4614617"/>
          </a:xfrm>
          <a:prstGeom prst="rect">
            <a:avLst/>
          </a:prstGeom>
        </p:spPr>
      </p:pic>
      <p:grpSp>
        <p:nvGrpSpPr>
          <p:cNvPr id="11" name="Group 10"/>
          <p:cNvGrpSpPr/>
          <p:nvPr/>
        </p:nvGrpSpPr>
        <p:grpSpPr>
          <a:xfrm>
            <a:off x="6379583" y="2864564"/>
            <a:ext cx="1169080" cy="306653"/>
            <a:chOff x="2438182" y="3254991"/>
            <a:chExt cx="1854039" cy="346717"/>
          </a:xfrm>
        </p:grpSpPr>
        <p:cxnSp>
          <p:nvCxnSpPr>
            <p:cNvPr id="12" name="Straight Connector 11"/>
            <p:cNvCxnSpPr/>
            <p:nvPr/>
          </p:nvCxnSpPr>
          <p:spPr>
            <a:xfrm>
              <a:off x="2438182" y="3433388"/>
              <a:ext cx="1854039" cy="584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447278" y="3254991"/>
              <a:ext cx="9317" cy="33762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264709" y="3264087"/>
              <a:ext cx="9317" cy="33762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1184548" y="3230661"/>
            <a:ext cx="2006123" cy="524215"/>
            <a:chOff x="2438182" y="3254991"/>
            <a:chExt cx="1854039" cy="346717"/>
          </a:xfrm>
        </p:grpSpPr>
        <p:cxnSp>
          <p:nvCxnSpPr>
            <p:cNvPr id="16" name="Straight Connector 15"/>
            <p:cNvCxnSpPr/>
            <p:nvPr/>
          </p:nvCxnSpPr>
          <p:spPr>
            <a:xfrm>
              <a:off x="2438182" y="3433388"/>
              <a:ext cx="1854039" cy="584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447278" y="3254991"/>
              <a:ext cx="9317" cy="33762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264709" y="3264087"/>
              <a:ext cx="9317" cy="33762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1745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646332"/>
            <a:ext cx="42053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53240" y="1393203"/>
            <a:ext cx="3193803" cy="76944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200" dirty="0" smtClean="0">
                <a:solidFill>
                  <a:prstClr val="black"/>
                </a:solidFill>
              </a:rPr>
              <a:t>Diverse: family, pollinators, phenology.</a:t>
            </a:r>
            <a:endParaRPr lang="en-US" sz="2200" dirty="0">
              <a:solidFill>
                <a:prstClr val="black"/>
              </a:solidFill>
            </a:endParaRPr>
          </a:p>
        </p:txBody>
      </p:sp>
      <p:sp>
        <p:nvSpPr>
          <p:cNvPr id="7" name="TextBox 6"/>
          <p:cNvSpPr txBox="1"/>
          <p:nvPr/>
        </p:nvSpPr>
        <p:spPr>
          <a:xfrm>
            <a:off x="5753240" y="2260393"/>
            <a:ext cx="3285243" cy="110799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200" dirty="0" smtClean="0">
                <a:solidFill>
                  <a:prstClr val="black"/>
                </a:solidFill>
              </a:rPr>
              <a:t>Relatively common (i.e. easy to find sample sites)</a:t>
            </a:r>
            <a:endParaRPr lang="en-US" sz="2200" dirty="0">
              <a:solidFill>
                <a:prstClr val="black"/>
              </a:solidFill>
            </a:endParaRPr>
          </a:p>
        </p:txBody>
      </p:sp>
      <p:sp>
        <p:nvSpPr>
          <p:cNvPr id="8" name="TextBox 7"/>
          <p:cNvSpPr txBox="1"/>
          <p:nvPr/>
        </p:nvSpPr>
        <p:spPr>
          <a:xfrm>
            <a:off x="5798959" y="3448055"/>
            <a:ext cx="3193803" cy="76944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200" dirty="0" smtClean="0">
                <a:solidFill>
                  <a:prstClr val="black"/>
                </a:solidFill>
              </a:rPr>
              <a:t>Not too many ‘look </a:t>
            </a:r>
            <a:r>
              <a:rPr lang="en-US" sz="2200" dirty="0" err="1" smtClean="0">
                <a:solidFill>
                  <a:prstClr val="black"/>
                </a:solidFill>
              </a:rPr>
              <a:t>alikes</a:t>
            </a:r>
            <a:r>
              <a:rPr lang="en-US" sz="2200" dirty="0" smtClean="0">
                <a:solidFill>
                  <a:prstClr val="black"/>
                </a:solidFill>
              </a:rPr>
              <a:t>’</a:t>
            </a:r>
          </a:p>
        </p:txBody>
      </p:sp>
      <p:sp>
        <p:nvSpPr>
          <p:cNvPr id="9" name="TextBox 8"/>
          <p:cNvSpPr txBox="1"/>
          <p:nvPr/>
        </p:nvSpPr>
        <p:spPr>
          <a:xfrm>
            <a:off x="-19049" y="1"/>
            <a:ext cx="4418389" cy="646331"/>
          </a:xfrm>
          <a:prstGeom prst="rect">
            <a:avLst/>
          </a:prstGeom>
          <a:noFill/>
        </p:spPr>
        <p:txBody>
          <a:bodyPr wrap="none" rtlCol="0">
            <a:spAutoFit/>
          </a:bodyPr>
          <a:lstStyle/>
          <a:p>
            <a:r>
              <a:rPr lang="en-US" sz="3600" dirty="0" smtClean="0">
                <a:solidFill>
                  <a:prstClr val="white">
                    <a:lumMod val="50000"/>
                  </a:prstClr>
                </a:solidFill>
              </a:rPr>
              <a:t>II. </a:t>
            </a:r>
            <a:r>
              <a:rPr lang="en-US" sz="3600" dirty="0" err="1" smtClean="0">
                <a:solidFill>
                  <a:prstClr val="white">
                    <a:lumMod val="50000"/>
                  </a:prstClr>
                </a:solidFill>
              </a:rPr>
              <a:t>MeadoWatch</a:t>
            </a:r>
            <a:r>
              <a:rPr lang="en-US" sz="3600" dirty="0" smtClean="0">
                <a:solidFill>
                  <a:prstClr val="white">
                    <a:lumMod val="50000"/>
                  </a:prstClr>
                </a:solidFill>
              </a:rPr>
              <a:t>: What</a:t>
            </a:r>
            <a:endParaRPr lang="en-US" sz="3600" dirty="0">
              <a:solidFill>
                <a:prstClr val="white">
                  <a:lumMod val="50000"/>
                </a:prstClr>
              </a:solidFill>
            </a:endParaRPr>
          </a:p>
        </p:txBody>
      </p:sp>
      <p:grpSp>
        <p:nvGrpSpPr>
          <p:cNvPr id="16" name="Group 15"/>
          <p:cNvGrpSpPr/>
          <p:nvPr/>
        </p:nvGrpSpPr>
        <p:grpSpPr>
          <a:xfrm>
            <a:off x="152400" y="635145"/>
            <a:ext cx="5490755" cy="5909345"/>
            <a:chOff x="152400" y="635145"/>
            <a:chExt cx="5490755" cy="5909345"/>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5238204"/>
              <a:ext cx="1650274" cy="130354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82685" y="5238206"/>
              <a:ext cx="1719161" cy="130354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20544" y="2287771"/>
              <a:ext cx="1222611" cy="1331950"/>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681857" y="5238203"/>
              <a:ext cx="1948234" cy="1306287"/>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430552" y="3698099"/>
              <a:ext cx="1199539" cy="1461836"/>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428309" y="635145"/>
              <a:ext cx="1214846" cy="1576962"/>
            </a:xfrm>
            <a:prstGeom prst="rect">
              <a:avLst/>
            </a:prstGeom>
          </p:spPr>
        </p:pic>
      </p:grpSp>
      <p:sp>
        <p:nvSpPr>
          <p:cNvPr id="3" name="TextBox 2"/>
          <p:cNvSpPr txBox="1"/>
          <p:nvPr/>
        </p:nvSpPr>
        <p:spPr>
          <a:xfrm>
            <a:off x="5762625" y="400050"/>
            <a:ext cx="2952750" cy="954107"/>
          </a:xfrm>
          <a:prstGeom prst="rect">
            <a:avLst/>
          </a:prstGeom>
          <a:noFill/>
        </p:spPr>
        <p:txBody>
          <a:bodyPr wrap="square" rtlCol="0">
            <a:spAutoFit/>
          </a:bodyPr>
          <a:lstStyle/>
          <a:p>
            <a:pPr algn="ctr"/>
            <a:r>
              <a:rPr lang="en-US" sz="2800" b="1" dirty="0" smtClean="0"/>
              <a:t>Plant species monitored</a:t>
            </a:r>
            <a:endParaRPr lang="en-US" sz="2800" b="1" dirty="0"/>
          </a:p>
        </p:txBody>
      </p:sp>
    </p:spTree>
    <p:extLst>
      <p:ext uri="{BB962C8B-B14F-4D97-AF65-F5344CB8AC3E}">
        <p14:creationId xmlns:p14="http://schemas.microsoft.com/office/powerpoint/2010/main" val="925141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49" y="1"/>
            <a:ext cx="4418389" cy="646331"/>
          </a:xfrm>
          <a:prstGeom prst="rect">
            <a:avLst/>
          </a:prstGeom>
          <a:noFill/>
        </p:spPr>
        <p:txBody>
          <a:bodyPr wrap="none" rtlCol="0">
            <a:spAutoFit/>
          </a:bodyPr>
          <a:lstStyle/>
          <a:p>
            <a:r>
              <a:rPr lang="en-US" sz="3600" dirty="0" smtClean="0">
                <a:solidFill>
                  <a:prstClr val="white">
                    <a:lumMod val="50000"/>
                  </a:prstClr>
                </a:solidFill>
              </a:rPr>
              <a:t>II. </a:t>
            </a:r>
            <a:r>
              <a:rPr lang="en-US" sz="3600" dirty="0" err="1" smtClean="0">
                <a:solidFill>
                  <a:prstClr val="white">
                    <a:lumMod val="50000"/>
                  </a:prstClr>
                </a:solidFill>
              </a:rPr>
              <a:t>MeadoWatch</a:t>
            </a:r>
            <a:r>
              <a:rPr lang="en-US" sz="3600" dirty="0" smtClean="0">
                <a:solidFill>
                  <a:prstClr val="white">
                    <a:lumMod val="50000"/>
                  </a:prstClr>
                </a:solidFill>
              </a:rPr>
              <a:t>: What</a:t>
            </a:r>
            <a:endParaRPr lang="en-US" sz="3600" dirty="0">
              <a:solidFill>
                <a:prstClr val="white">
                  <a:lumMod val="50000"/>
                </a:prstClr>
              </a:solidFill>
            </a:endParaRPr>
          </a:p>
        </p:txBody>
      </p:sp>
      <p:sp>
        <p:nvSpPr>
          <p:cNvPr id="4" name="TextBox 3"/>
          <p:cNvSpPr txBox="1"/>
          <p:nvPr/>
        </p:nvSpPr>
        <p:spPr>
          <a:xfrm>
            <a:off x="1297305" y="1002859"/>
            <a:ext cx="6553200" cy="1323439"/>
          </a:xfrm>
          <a:prstGeom prst="rect">
            <a:avLst/>
          </a:prstGeom>
          <a:noFill/>
        </p:spPr>
        <p:txBody>
          <a:bodyPr wrap="square" rtlCol="0">
            <a:spAutoFit/>
          </a:bodyPr>
          <a:lstStyle/>
          <a:p>
            <a:pPr algn="ctr"/>
            <a:r>
              <a:rPr lang="en-US" sz="4000" b="1" dirty="0" smtClean="0">
                <a:solidFill>
                  <a:prstClr val="black"/>
                </a:solidFill>
              </a:rPr>
              <a:t>Plant Reproduction – from flower to seed</a:t>
            </a:r>
            <a:endParaRPr lang="en-US" sz="4000" b="1" dirty="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5075" y="2399939"/>
            <a:ext cx="2874062" cy="2283041"/>
          </a:xfrm>
          <a:prstGeom prst="rect">
            <a:avLst/>
          </a:prstGeom>
        </p:spPr>
      </p:pic>
      <p:sp>
        <p:nvSpPr>
          <p:cNvPr id="6" name="TextBox 5"/>
          <p:cNvSpPr txBox="1"/>
          <p:nvPr/>
        </p:nvSpPr>
        <p:spPr>
          <a:xfrm>
            <a:off x="712329" y="4682980"/>
            <a:ext cx="7807843" cy="461665"/>
          </a:xfrm>
          <a:prstGeom prst="rect">
            <a:avLst/>
          </a:prstGeom>
          <a:noFill/>
        </p:spPr>
        <p:txBody>
          <a:bodyPr wrap="none" rtlCol="0">
            <a:spAutoFit/>
          </a:bodyPr>
          <a:lstStyle/>
          <a:p>
            <a:r>
              <a:rPr lang="en-US" sz="2400" dirty="0" smtClean="0"/>
              <a:t>Bud       -&gt;             Flower               -&gt;         Fruit          -&gt;         Seed</a:t>
            </a:r>
            <a:endParaRPr lang="en-US" sz="24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200" y="2399939"/>
            <a:ext cx="1687320" cy="228304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3404" y="2399938"/>
            <a:ext cx="2002467" cy="2283041"/>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6974" t="14784" r="12623" b="3487"/>
          <a:stretch/>
        </p:blipFill>
        <p:spPr>
          <a:xfrm>
            <a:off x="7062651" y="2399938"/>
            <a:ext cx="1862277" cy="2283041"/>
          </a:xfrm>
          <a:prstGeom prst="rect">
            <a:avLst/>
          </a:prstGeom>
        </p:spPr>
      </p:pic>
    </p:spTree>
    <p:extLst>
      <p:ext uri="{BB962C8B-B14F-4D97-AF65-F5344CB8AC3E}">
        <p14:creationId xmlns:p14="http://schemas.microsoft.com/office/powerpoint/2010/main" val="40583823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49" y="1"/>
            <a:ext cx="5449120" cy="646331"/>
          </a:xfrm>
          <a:prstGeom prst="rect">
            <a:avLst/>
          </a:prstGeom>
          <a:noFill/>
        </p:spPr>
        <p:txBody>
          <a:bodyPr wrap="none" rtlCol="0">
            <a:spAutoFit/>
          </a:bodyPr>
          <a:lstStyle/>
          <a:p>
            <a:r>
              <a:rPr lang="en-US" sz="3600" dirty="0" smtClean="0">
                <a:solidFill>
                  <a:prstClr val="white">
                    <a:lumMod val="50000"/>
                  </a:prstClr>
                </a:solidFill>
              </a:rPr>
              <a:t>II. </a:t>
            </a:r>
            <a:r>
              <a:rPr lang="en-US" sz="3600" dirty="0" err="1" smtClean="0">
                <a:solidFill>
                  <a:prstClr val="white">
                    <a:lumMod val="50000"/>
                  </a:prstClr>
                </a:solidFill>
              </a:rPr>
              <a:t>MeadoWatch</a:t>
            </a:r>
            <a:r>
              <a:rPr lang="en-US" sz="3600" dirty="0" smtClean="0">
                <a:solidFill>
                  <a:prstClr val="white">
                    <a:lumMod val="50000"/>
                  </a:prstClr>
                </a:solidFill>
              </a:rPr>
              <a:t>: What else</a:t>
            </a:r>
            <a:endParaRPr lang="en-US" sz="3600" dirty="0">
              <a:solidFill>
                <a:prstClr val="white">
                  <a:lumMod val="50000"/>
                </a:prstClr>
              </a:solidFill>
            </a:endParaRPr>
          </a:p>
        </p:txBody>
      </p:sp>
      <p:sp>
        <p:nvSpPr>
          <p:cNvPr id="5" name="TextBox 4"/>
          <p:cNvSpPr txBox="1"/>
          <p:nvPr/>
        </p:nvSpPr>
        <p:spPr>
          <a:xfrm>
            <a:off x="142875" y="605882"/>
            <a:ext cx="3848100" cy="1077218"/>
          </a:xfrm>
          <a:prstGeom prst="rect">
            <a:avLst/>
          </a:prstGeom>
          <a:noFill/>
        </p:spPr>
        <p:txBody>
          <a:bodyPr wrap="square" rtlCol="0">
            <a:spAutoFit/>
          </a:bodyPr>
          <a:lstStyle/>
          <a:p>
            <a:r>
              <a:rPr lang="en-US" sz="3200" dirty="0" smtClean="0">
                <a:solidFill>
                  <a:prstClr val="black"/>
                </a:solidFill>
              </a:rPr>
              <a:t>Is the plot covered by snow? (Y – ½ - N)</a:t>
            </a:r>
            <a:endParaRPr lang="en-US" sz="3200" dirty="0">
              <a:solidFill>
                <a:prstClr val="black"/>
              </a:solidFill>
            </a:endParaRPr>
          </a:p>
        </p:txBody>
      </p:sp>
      <p:grpSp>
        <p:nvGrpSpPr>
          <p:cNvPr id="6" name="Group 5"/>
          <p:cNvGrpSpPr/>
          <p:nvPr/>
        </p:nvGrpSpPr>
        <p:grpSpPr>
          <a:xfrm>
            <a:off x="896815" y="1800226"/>
            <a:ext cx="8104311" cy="4914900"/>
            <a:chOff x="820615" y="1657351"/>
            <a:chExt cx="8104311" cy="4914900"/>
          </a:xfrm>
        </p:grpSpPr>
        <p:pic>
          <p:nvPicPr>
            <p:cNvPr id="2050" name="Picture 2" descr="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r="3678" b="22146"/>
            <a:stretch/>
          </p:blipFill>
          <p:spPr bwMode="auto">
            <a:xfrm>
              <a:off x="826423" y="1657351"/>
              <a:ext cx="8098503" cy="4914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0615" y="5621948"/>
              <a:ext cx="2543773" cy="923330"/>
            </a:xfrm>
            <a:prstGeom prst="rect">
              <a:avLst/>
            </a:prstGeom>
            <a:noFill/>
          </p:spPr>
          <p:txBody>
            <a:bodyPr wrap="none" rtlCol="0">
              <a:spAutoFit/>
            </a:bodyPr>
            <a:lstStyle/>
            <a:p>
              <a:r>
                <a:rPr lang="en-US" dirty="0" smtClean="0">
                  <a:solidFill>
                    <a:schemeClr val="bg1"/>
                  </a:solidFill>
                </a:rPr>
                <a:t>Photo by Carol </a:t>
              </a:r>
              <a:r>
                <a:rPr lang="en-US" dirty="0" err="1" smtClean="0">
                  <a:solidFill>
                    <a:schemeClr val="bg1"/>
                  </a:solidFill>
                </a:rPr>
                <a:t>Miltimore</a:t>
              </a:r>
              <a:endParaRPr lang="en-US" dirty="0" smtClean="0">
                <a:solidFill>
                  <a:schemeClr val="bg1"/>
                </a:solidFill>
              </a:endParaRPr>
            </a:p>
            <a:p>
              <a:r>
                <a:rPr lang="en-US" dirty="0" smtClean="0">
                  <a:solidFill>
                    <a:schemeClr val="bg1"/>
                  </a:solidFill>
                </a:rPr>
                <a:t>July 18, 2018</a:t>
              </a:r>
            </a:p>
            <a:p>
              <a:r>
                <a:rPr lang="en-US" dirty="0" smtClean="0">
                  <a:solidFill>
                    <a:schemeClr val="bg1"/>
                  </a:solidFill>
                </a:rPr>
                <a:t>Plot 8, Reflection Lakes</a:t>
              </a:r>
              <a:endParaRPr lang="en-US" dirty="0">
                <a:solidFill>
                  <a:schemeClr val="bg1"/>
                </a:solidFill>
              </a:endParaRPr>
            </a:p>
          </p:txBody>
        </p:sp>
      </p:grpSp>
      <p:sp>
        <p:nvSpPr>
          <p:cNvPr id="7" name="Right Arrow 6"/>
          <p:cNvSpPr/>
          <p:nvPr/>
        </p:nvSpPr>
        <p:spPr>
          <a:xfrm rot="1721253">
            <a:off x="6418384" y="5292970"/>
            <a:ext cx="1195754" cy="66821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717323" y="4062047"/>
            <a:ext cx="2303585" cy="1569660"/>
          </a:xfrm>
          <a:prstGeom prst="rect">
            <a:avLst/>
          </a:prstGeom>
          <a:noFill/>
        </p:spPr>
        <p:txBody>
          <a:bodyPr wrap="square" rtlCol="0">
            <a:spAutoFit/>
          </a:bodyPr>
          <a:lstStyle/>
          <a:p>
            <a:pPr algn="r"/>
            <a:r>
              <a:rPr lang="en-US" sz="2400" dirty="0" smtClean="0">
                <a:solidFill>
                  <a:schemeClr val="bg1"/>
                </a:solidFill>
              </a:rPr>
              <a:t>Note – if you see flagging, it’s our microclimate sensor!</a:t>
            </a:r>
            <a:endParaRPr lang="en-US" sz="2400" dirty="0">
              <a:solidFill>
                <a:schemeClr val="bg1"/>
              </a:solidFill>
            </a:endParaRPr>
          </a:p>
        </p:txBody>
      </p:sp>
    </p:spTree>
    <p:extLst>
      <p:ext uri="{BB962C8B-B14F-4D97-AF65-F5344CB8AC3E}">
        <p14:creationId xmlns:p14="http://schemas.microsoft.com/office/powerpoint/2010/main" val="33266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49" y="1"/>
            <a:ext cx="5267981" cy="646331"/>
          </a:xfrm>
          <a:prstGeom prst="rect">
            <a:avLst/>
          </a:prstGeom>
          <a:noFill/>
        </p:spPr>
        <p:txBody>
          <a:bodyPr wrap="none" rtlCol="0">
            <a:spAutoFit/>
          </a:bodyPr>
          <a:lstStyle/>
          <a:p>
            <a:r>
              <a:rPr lang="en-US" sz="3600" dirty="0" smtClean="0">
                <a:solidFill>
                  <a:prstClr val="white">
                    <a:lumMod val="50000"/>
                  </a:prstClr>
                </a:solidFill>
              </a:rPr>
              <a:t>II. </a:t>
            </a:r>
            <a:r>
              <a:rPr lang="en-US" sz="3600" dirty="0" err="1" smtClean="0">
                <a:solidFill>
                  <a:prstClr val="white">
                    <a:lumMod val="50000"/>
                  </a:prstClr>
                </a:solidFill>
              </a:rPr>
              <a:t>MeadoWatch</a:t>
            </a:r>
            <a:r>
              <a:rPr lang="en-US" sz="3600" dirty="0" smtClean="0">
                <a:solidFill>
                  <a:prstClr val="white">
                    <a:lumMod val="50000"/>
                  </a:prstClr>
                </a:solidFill>
              </a:rPr>
              <a:t>: What else</a:t>
            </a:r>
            <a:endParaRPr lang="en-US" sz="3600" dirty="0">
              <a:solidFill>
                <a:prstClr val="white">
                  <a:lumMod val="50000"/>
                </a:prstClr>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111" r="5556"/>
          <a:stretch/>
        </p:blipFill>
        <p:spPr>
          <a:xfrm rot="5400000">
            <a:off x="1786531" y="3024786"/>
            <a:ext cx="4429125" cy="298966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601" b="3256"/>
          <a:stretch/>
        </p:blipFill>
        <p:spPr>
          <a:xfrm rot="5400000">
            <a:off x="4923565" y="880169"/>
            <a:ext cx="4707067" cy="3352801"/>
          </a:xfrm>
          <a:prstGeom prst="rect">
            <a:avLst/>
          </a:prstGeom>
        </p:spPr>
      </p:pic>
      <p:sp>
        <p:nvSpPr>
          <p:cNvPr id="6" name="TextBox 5"/>
          <p:cNvSpPr txBox="1"/>
          <p:nvPr/>
        </p:nvSpPr>
        <p:spPr>
          <a:xfrm>
            <a:off x="152399" y="586832"/>
            <a:ext cx="5591175" cy="1569660"/>
          </a:xfrm>
          <a:prstGeom prst="rect">
            <a:avLst/>
          </a:prstGeom>
          <a:noFill/>
        </p:spPr>
        <p:txBody>
          <a:bodyPr wrap="square" rtlCol="0">
            <a:spAutoFit/>
          </a:bodyPr>
          <a:lstStyle/>
          <a:p>
            <a:r>
              <a:rPr lang="en-US" sz="3200" dirty="0" smtClean="0">
                <a:solidFill>
                  <a:prstClr val="black"/>
                </a:solidFill>
              </a:rPr>
              <a:t>Any signs of herbivory on reproductive stalks of focal species? (Y, N, leave blank)</a:t>
            </a:r>
            <a:endParaRPr lang="en-US" sz="3200" dirty="0">
              <a:solidFill>
                <a:prstClr val="black"/>
              </a:solidFill>
            </a:endParaRPr>
          </a:p>
        </p:txBody>
      </p:sp>
      <p:sp>
        <p:nvSpPr>
          <p:cNvPr id="4" name="Down Arrow 3"/>
          <p:cNvSpPr/>
          <p:nvPr/>
        </p:nvSpPr>
        <p:spPr>
          <a:xfrm>
            <a:off x="7384211" y="586596"/>
            <a:ext cx="500332" cy="86264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8730754">
            <a:off x="3361426" y="1977247"/>
            <a:ext cx="500332" cy="86264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66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41547" y="2472216"/>
            <a:ext cx="5379720" cy="3026093"/>
          </a:xfrm>
          <a:prstGeom prst="rect">
            <a:avLst/>
          </a:prstGeom>
        </p:spPr>
      </p:pic>
      <p:sp>
        <p:nvSpPr>
          <p:cNvPr id="25" name="Title 1"/>
          <p:cNvSpPr txBox="1">
            <a:spLocks/>
          </p:cNvSpPr>
          <p:nvPr/>
        </p:nvSpPr>
        <p:spPr>
          <a:xfrm>
            <a:off x="0" y="0"/>
            <a:ext cx="9144000" cy="1676400"/>
          </a:xfrm>
          <a:prstGeom prst="rect">
            <a:avLst/>
          </a:prstGeom>
          <a:effec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err="1" smtClean="0">
                <a:solidFill>
                  <a:srgbClr val="006600"/>
                </a:solidFill>
                <a:effectLst>
                  <a:outerShdw blurRad="38100" dist="38100" dir="2700000" algn="tl">
                    <a:srgbClr val="000000">
                      <a:alpha val="43137"/>
                    </a:srgbClr>
                  </a:outerShdw>
                </a:effectLst>
              </a:rPr>
              <a:t>MeadoWatch</a:t>
            </a:r>
            <a:endParaRPr lang="en-US" sz="2400" dirty="0">
              <a:effectLst>
                <a:outerShdw blurRad="38100" dist="38100" dir="2700000" algn="tl">
                  <a:srgbClr val="000000">
                    <a:alpha val="43137"/>
                  </a:srgbClr>
                </a:outerShdw>
              </a:effectLst>
            </a:endParaRPr>
          </a:p>
        </p:txBody>
      </p:sp>
      <p:pic>
        <p:nvPicPr>
          <p:cNvPr id="2050" name="Picture 2" descr="Picture"/>
          <p:cNvPicPr>
            <a:picLocks noChangeAspect="1" noChangeArrowheads="1"/>
          </p:cNvPicPr>
          <p:nvPr/>
        </p:nvPicPr>
        <p:blipFill rotWithShape="1">
          <a:blip r:embed="rId4">
            <a:extLst>
              <a:ext uri="{28A0092B-C50C-407E-A947-70E740481C1C}">
                <a14:useLocalDpi xmlns:a14="http://schemas.microsoft.com/office/drawing/2010/main" val="0"/>
              </a:ext>
            </a:extLst>
          </a:blip>
          <a:srcRect r="14585"/>
          <a:stretch/>
        </p:blipFill>
        <p:spPr bwMode="auto">
          <a:xfrm>
            <a:off x="3506499" y="1066801"/>
            <a:ext cx="2757142" cy="24231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9649" r="13612"/>
          <a:stretch/>
        </p:blipFill>
        <p:spPr>
          <a:xfrm>
            <a:off x="6461759" y="1051560"/>
            <a:ext cx="2456333" cy="2453640"/>
          </a:xfrm>
          <a:prstGeom prst="rect">
            <a:avLst/>
          </a:prstGeom>
        </p:spPr>
      </p:pic>
      <p:sp>
        <p:nvSpPr>
          <p:cNvPr id="2" name="TextBox 1"/>
          <p:cNvSpPr txBox="1"/>
          <p:nvPr/>
        </p:nvSpPr>
        <p:spPr>
          <a:xfrm>
            <a:off x="6543119" y="2915461"/>
            <a:ext cx="2377382" cy="584775"/>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Janneke </a:t>
            </a:r>
            <a:r>
              <a:rPr lang="en-US" sz="1600" b="1" dirty="0" err="1" smtClean="0">
                <a:solidFill>
                  <a:schemeClr val="bg1"/>
                </a:solidFill>
                <a:effectLst>
                  <a:outerShdw blurRad="38100" dist="38100" dir="2700000" algn="tl">
                    <a:srgbClr val="000000">
                      <a:alpha val="43137"/>
                    </a:srgbClr>
                  </a:outerShdw>
                </a:effectLst>
              </a:rPr>
              <a:t>Hille</a:t>
            </a:r>
            <a:r>
              <a:rPr lang="en-US" sz="1600" b="1" dirty="0" smtClean="0">
                <a:solidFill>
                  <a:schemeClr val="bg1"/>
                </a:solidFill>
                <a:effectLst>
                  <a:outerShdw blurRad="38100" dist="38100" dir="2700000" algn="tl">
                    <a:srgbClr val="000000">
                      <a:alpha val="43137"/>
                    </a:srgbClr>
                  </a:outerShdw>
                </a:effectLst>
              </a:rPr>
              <a:t> </a:t>
            </a:r>
            <a:r>
              <a:rPr lang="en-US" sz="1600" b="1" dirty="0" err="1" smtClean="0">
                <a:solidFill>
                  <a:schemeClr val="bg1"/>
                </a:solidFill>
                <a:effectLst>
                  <a:outerShdw blurRad="38100" dist="38100" dir="2700000" algn="tl">
                    <a:srgbClr val="000000">
                      <a:alpha val="43137"/>
                    </a:srgbClr>
                  </a:outerShdw>
                </a:effectLst>
              </a:rPr>
              <a:t>Ris</a:t>
            </a:r>
            <a:r>
              <a:rPr lang="en-US" sz="1600" b="1" dirty="0" smtClean="0">
                <a:solidFill>
                  <a:schemeClr val="bg1"/>
                </a:solidFill>
                <a:effectLst>
                  <a:outerShdw blurRad="38100" dist="38100" dir="2700000" algn="tl">
                    <a:srgbClr val="000000">
                      <a:alpha val="43137"/>
                    </a:srgbClr>
                  </a:outerShdw>
                </a:effectLst>
              </a:rPr>
              <a:t> </a:t>
            </a:r>
            <a:r>
              <a:rPr lang="en-US" sz="1600" b="1" dirty="0" err="1" smtClean="0">
                <a:solidFill>
                  <a:schemeClr val="bg1"/>
                </a:solidFill>
                <a:effectLst>
                  <a:outerShdw blurRad="38100" dist="38100" dir="2700000" algn="tl">
                    <a:srgbClr val="000000">
                      <a:alpha val="43137"/>
                    </a:srgbClr>
                  </a:outerShdw>
                </a:effectLst>
              </a:rPr>
              <a:t>Lambers</a:t>
            </a:r>
            <a:endParaRPr lang="en-US" sz="1600" b="1" dirty="0" smtClean="0">
              <a:solidFill>
                <a:schemeClr val="bg1"/>
              </a:solidFill>
              <a:effectLst>
                <a:outerShdw blurRad="38100" dist="38100" dir="2700000" algn="tl">
                  <a:srgbClr val="000000">
                    <a:alpha val="43137"/>
                  </a:srgbClr>
                </a:outerShdw>
              </a:effectLst>
            </a:endParaRPr>
          </a:p>
          <a:p>
            <a:pPr algn="ctr"/>
            <a:r>
              <a:rPr lang="en-US" sz="1600" b="1" dirty="0" smtClean="0">
                <a:solidFill>
                  <a:schemeClr val="bg1"/>
                </a:solidFill>
                <a:effectLst>
                  <a:outerShdw blurRad="38100" dist="38100" dir="2700000" algn="tl">
                    <a:srgbClr val="000000">
                      <a:alpha val="43137"/>
                    </a:srgbClr>
                  </a:outerShdw>
                </a:effectLst>
              </a:rPr>
              <a:t>Director (Prof UW Bio)</a:t>
            </a:r>
            <a:endParaRPr lang="en-US" sz="1600" b="1" dirty="0">
              <a:solidFill>
                <a:schemeClr val="bg1"/>
              </a:solidFill>
              <a:effectLst>
                <a:outerShdw blurRad="38100" dist="38100" dir="2700000" algn="tl">
                  <a:srgbClr val="000000">
                    <a:alpha val="43137"/>
                  </a:srgbClr>
                </a:outerShdw>
              </a:effectLst>
            </a:endParaRPr>
          </a:p>
        </p:txBody>
      </p:sp>
      <p:pic>
        <p:nvPicPr>
          <p:cNvPr id="13" name="Picture 2" descr="https://pbs.twimg.com/profile_images/563800425954938882/SwlAUGK8.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494" y="150813"/>
            <a:ext cx="1373187" cy="13731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816224" y="0"/>
            <a:ext cx="274434" cy="369332"/>
          </a:xfrm>
          <a:prstGeom prst="rect">
            <a:avLst/>
          </a:prstGeom>
          <a:noFill/>
        </p:spPr>
        <p:txBody>
          <a:bodyPr wrap="none" rtlCol="0">
            <a:spAutoFit/>
          </a:bodyPr>
          <a:lstStyle/>
          <a:p>
            <a:r>
              <a:rPr lang="en-US" dirty="0" smtClean="0"/>
              <a:t>*</a:t>
            </a:r>
            <a:endParaRPr lang="en-US" dirty="0"/>
          </a:p>
        </p:txBody>
      </p:sp>
      <p:pic>
        <p:nvPicPr>
          <p:cNvPr id="17" name="Picture 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32459" y="5074920"/>
            <a:ext cx="1059530" cy="141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3684" y="958246"/>
            <a:ext cx="1106236" cy="1438971"/>
          </a:xfrm>
          <a:prstGeom prst="rect">
            <a:avLst/>
          </a:prstGeom>
        </p:spPr>
      </p:pic>
      <p:sp>
        <p:nvSpPr>
          <p:cNvPr id="23" name="TextBox 22"/>
          <p:cNvSpPr txBox="1"/>
          <p:nvPr/>
        </p:nvSpPr>
        <p:spPr>
          <a:xfrm>
            <a:off x="1558290" y="5566410"/>
            <a:ext cx="1638300" cy="923330"/>
          </a:xfrm>
          <a:prstGeom prst="rect">
            <a:avLst/>
          </a:prstGeom>
          <a:solidFill>
            <a:schemeClr val="bg1"/>
          </a:solidFill>
        </p:spPr>
        <p:txBody>
          <a:bodyPr wrap="square" rtlCol="0">
            <a:spAutoFit/>
          </a:bodyPr>
          <a:lstStyle/>
          <a:p>
            <a:pPr algn="ctr"/>
            <a:r>
              <a:rPr lang="en-US" dirty="0" smtClean="0"/>
              <a:t>Doug &amp; Maggie Walker Professorship</a:t>
            </a:r>
            <a:endParaRPr lang="en-US" dirty="0"/>
          </a:p>
        </p:txBody>
      </p:sp>
      <p:sp>
        <p:nvSpPr>
          <p:cNvPr id="9" name="TextBox 8"/>
          <p:cNvSpPr txBox="1"/>
          <p:nvPr/>
        </p:nvSpPr>
        <p:spPr>
          <a:xfrm>
            <a:off x="3515377" y="2866642"/>
            <a:ext cx="2830005" cy="584775"/>
          </a:xfrm>
          <a:prstGeom prst="rect">
            <a:avLst/>
          </a:prstGeom>
          <a:noFill/>
        </p:spPr>
        <p:txBody>
          <a:bodyPr wrap="none" rtlCol="0">
            <a:spAutoFit/>
          </a:bodyPr>
          <a:lstStyle/>
          <a:p>
            <a:pPr algn="ctr"/>
            <a:r>
              <a:rPr lang="en-US" sz="1600" b="1" dirty="0" err="1" smtClean="0">
                <a:solidFill>
                  <a:schemeClr val="bg1"/>
                </a:solidFill>
              </a:rPr>
              <a:t>Meera</a:t>
            </a:r>
            <a:r>
              <a:rPr lang="en-US" sz="1600" b="1" dirty="0" smtClean="0">
                <a:solidFill>
                  <a:schemeClr val="bg1"/>
                </a:solidFill>
              </a:rPr>
              <a:t> </a:t>
            </a:r>
            <a:r>
              <a:rPr lang="en-US" sz="1600" b="1" dirty="0" err="1" smtClean="0">
                <a:solidFill>
                  <a:schemeClr val="bg1"/>
                </a:solidFill>
              </a:rPr>
              <a:t>Sethi</a:t>
            </a:r>
            <a:endParaRPr lang="en-US" sz="1600" b="1" dirty="0" smtClean="0">
              <a:solidFill>
                <a:schemeClr val="bg1"/>
              </a:solidFill>
            </a:endParaRPr>
          </a:p>
          <a:p>
            <a:r>
              <a:rPr lang="en-US" sz="1600" b="1" dirty="0" smtClean="0">
                <a:solidFill>
                  <a:schemeClr val="bg1"/>
                </a:solidFill>
              </a:rPr>
              <a:t>Communication / Fund raising</a:t>
            </a:r>
            <a:endParaRPr lang="en-US" sz="1600" b="1" dirty="0">
              <a:solidFill>
                <a:schemeClr val="bg1"/>
              </a:solidFill>
            </a:endParaRPr>
          </a:p>
        </p:txBody>
      </p:sp>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t="10638"/>
          <a:stretch/>
        </p:blipFill>
        <p:spPr>
          <a:xfrm>
            <a:off x="6368143" y="3642360"/>
            <a:ext cx="2558687" cy="3048649"/>
          </a:xfrm>
          <a:prstGeom prst="rect">
            <a:avLst/>
          </a:prstGeom>
        </p:spPr>
      </p:pic>
      <p:sp>
        <p:nvSpPr>
          <p:cNvPr id="29" name="TextBox 28"/>
          <p:cNvSpPr txBox="1"/>
          <p:nvPr/>
        </p:nvSpPr>
        <p:spPr>
          <a:xfrm>
            <a:off x="6394195" y="3660295"/>
            <a:ext cx="2359492" cy="584775"/>
          </a:xfrm>
          <a:prstGeom prst="rect">
            <a:avLst/>
          </a:prstGeom>
          <a:noFill/>
        </p:spPr>
        <p:txBody>
          <a:bodyPr wrap="none" rtlCol="0">
            <a:spAutoFit/>
          </a:bodyPr>
          <a:lstStyle/>
          <a:p>
            <a:pPr algn="ctr"/>
            <a:r>
              <a:rPr lang="en-US" sz="1600" b="1" dirty="0" smtClean="0">
                <a:solidFill>
                  <a:schemeClr val="bg1"/>
                </a:solidFill>
              </a:rPr>
              <a:t>Joshua Jenkins</a:t>
            </a:r>
          </a:p>
          <a:p>
            <a:pPr algn="ctr"/>
            <a:r>
              <a:rPr lang="en-US" sz="1600" b="1" dirty="0" smtClean="0">
                <a:solidFill>
                  <a:schemeClr val="bg1"/>
                </a:solidFill>
              </a:rPr>
              <a:t>2018 </a:t>
            </a:r>
            <a:r>
              <a:rPr lang="en-US" sz="1600" b="1" dirty="0" err="1" smtClean="0">
                <a:solidFill>
                  <a:schemeClr val="bg1"/>
                </a:solidFill>
              </a:rPr>
              <a:t>MeadoWatch</a:t>
            </a:r>
            <a:r>
              <a:rPr lang="en-US" sz="1600" b="1" dirty="0" smtClean="0">
                <a:solidFill>
                  <a:schemeClr val="bg1"/>
                </a:solidFill>
              </a:rPr>
              <a:t> Intern</a:t>
            </a:r>
            <a:endParaRPr lang="en-US" sz="1600" b="1" dirty="0">
              <a:solidFill>
                <a:schemeClr val="bg1"/>
              </a:solidFill>
            </a:endParaRPr>
          </a:p>
        </p:txBody>
      </p:sp>
      <p:sp>
        <p:nvSpPr>
          <p:cNvPr id="11" name="AutoShape 4" descr="https://mail.google.com/mail/u/0/?ui=2&amp;ik=89a97b7d0e&amp;view=fimg&amp;th=15a4851cba56f4ff&amp;attid=0.1.5&amp;disp=emb&amp;attbid=ANGjdJ98WVe2TPrjh4V2BSalGuuAsf1UzpsDI9irBKwpcTjgJUvinLDT1WcEq-ZzK7OeoruefJmsuH9dVey10Xyr6L-dW9xuFtKAvyVryYDLeeuvenuo05pVtBktK1c&amp;sz=w1908-h1432&amp;ats=1528468694522&amp;rm=15a4851cba56f4ff&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6303454" y="3640012"/>
            <a:ext cx="2667323" cy="3059725"/>
            <a:chOff x="3494940" y="3640013"/>
            <a:chExt cx="2667323" cy="3059725"/>
          </a:xfrm>
        </p:grpSpPr>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r="13967"/>
            <a:stretch/>
          </p:blipFill>
          <p:spPr>
            <a:xfrm rot="5400000">
              <a:off x="3298739" y="3836214"/>
              <a:ext cx="3059725" cy="2667323"/>
            </a:xfrm>
            <a:prstGeom prst="rect">
              <a:avLst/>
            </a:prstGeom>
          </p:spPr>
        </p:pic>
        <p:sp>
          <p:nvSpPr>
            <p:cNvPr id="20" name="TextBox 19"/>
            <p:cNvSpPr txBox="1"/>
            <p:nvPr/>
          </p:nvSpPr>
          <p:spPr>
            <a:xfrm>
              <a:off x="4465385" y="6344879"/>
              <a:ext cx="1633397" cy="338554"/>
            </a:xfrm>
            <a:prstGeom prst="rect">
              <a:avLst/>
            </a:prstGeom>
            <a:noFill/>
          </p:spPr>
          <p:txBody>
            <a:bodyPr wrap="none" rtlCol="0">
              <a:spAutoFit/>
            </a:bodyPr>
            <a:lstStyle/>
            <a:p>
              <a:pPr algn="ctr"/>
              <a:r>
                <a:rPr lang="en-US" sz="1600" b="1" dirty="0" smtClean="0">
                  <a:solidFill>
                    <a:schemeClr val="bg1"/>
                  </a:solidFill>
                </a:rPr>
                <a:t>2019 Volunteers!</a:t>
              </a:r>
              <a:endParaRPr lang="en-US" sz="1600" b="1" dirty="0">
                <a:solidFill>
                  <a:schemeClr val="bg1"/>
                </a:solidFill>
              </a:endParaRPr>
            </a:p>
          </p:txBody>
        </p:sp>
      </p:grpSp>
      <p:pic>
        <p:nvPicPr>
          <p:cNvPr id="5" name="Picture 4"/>
          <p:cNvPicPr>
            <a:picLocks noChangeAspect="1"/>
          </p:cNvPicPr>
          <p:nvPr/>
        </p:nvPicPr>
        <p:blipFill rotWithShape="1">
          <a:blip r:embed="rId11" cstate="print">
            <a:extLst>
              <a:ext uri="{28A0092B-C50C-407E-A947-70E740481C1C}">
                <a14:useLocalDpi xmlns:a14="http://schemas.microsoft.com/office/drawing/2010/main" val="0"/>
              </a:ext>
            </a:extLst>
          </a:blip>
          <a:srcRect t="7246"/>
          <a:stretch/>
        </p:blipFill>
        <p:spPr>
          <a:xfrm>
            <a:off x="3526973" y="3657601"/>
            <a:ext cx="2464593" cy="3047998"/>
          </a:xfrm>
          <a:prstGeom prst="rect">
            <a:avLst/>
          </a:prstGeom>
        </p:spPr>
      </p:pic>
      <p:sp>
        <p:nvSpPr>
          <p:cNvPr id="24" name="TextBox 23"/>
          <p:cNvSpPr txBox="1"/>
          <p:nvPr/>
        </p:nvSpPr>
        <p:spPr>
          <a:xfrm>
            <a:off x="3473348" y="6072316"/>
            <a:ext cx="2557623" cy="584775"/>
          </a:xfrm>
          <a:prstGeom prst="rect">
            <a:avLst/>
          </a:prstGeom>
          <a:noFill/>
        </p:spPr>
        <p:txBody>
          <a:bodyPr wrap="none" rtlCol="0">
            <a:spAutoFit/>
          </a:bodyPr>
          <a:lstStyle/>
          <a:p>
            <a:pPr algn="ctr"/>
            <a:r>
              <a:rPr lang="en-US" sz="1600" b="1" dirty="0" err="1" smtClean="0">
                <a:solidFill>
                  <a:schemeClr val="bg1"/>
                </a:solidFill>
                <a:effectLst>
                  <a:outerShdw blurRad="38100" dist="38100" dir="2700000" algn="tl">
                    <a:srgbClr val="000000">
                      <a:alpha val="43137"/>
                    </a:srgbClr>
                  </a:outerShdw>
                </a:effectLst>
              </a:rPr>
              <a:t>Jordana</a:t>
            </a:r>
            <a:r>
              <a:rPr lang="en-US" sz="1600" b="1" dirty="0" smtClean="0">
                <a:solidFill>
                  <a:schemeClr val="bg1"/>
                </a:solidFill>
                <a:effectLst>
                  <a:outerShdw blurRad="38100" dist="38100" dir="2700000" algn="tl">
                    <a:srgbClr val="000000">
                      <a:alpha val="43137"/>
                    </a:srgbClr>
                  </a:outerShdw>
                </a:effectLst>
              </a:rPr>
              <a:t> Sevigny</a:t>
            </a:r>
          </a:p>
          <a:p>
            <a:pPr algn="ctr"/>
            <a:r>
              <a:rPr lang="en-US" sz="1600" b="1" dirty="0" smtClean="0">
                <a:solidFill>
                  <a:schemeClr val="bg1"/>
                </a:solidFill>
                <a:effectLst>
                  <a:outerShdw blurRad="38100" dist="38100" dir="2700000" algn="tl">
                    <a:srgbClr val="000000">
                      <a:alpha val="43137"/>
                    </a:srgbClr>
                  </a:outerShdw>
                </a:effectLst>
              </a:rPr>
              <a:t>2019 Volunteer Coordinator</a:t>
            </a:r>
            <a:endParaRPr lang="en-US"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836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1000"/>
                                  </p:stCondLst>
                                  <p:childTnLst>
                                    <p:set>
                                      <p:cBhvr>
                                        <p:cTn id="11" dur="1" fill="hold">
                                          <p:stCondLst>
                                            <p:cond delay="0"/>
                                          </p:stCondLst>
                                        </p:cTn>
                                        <p:tgtEl>
                                          <p:spTgt spid="17"/>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100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33365" y="1938441"/>
            <a:ext cx="4410635" cy="1200329"/>
          </a:xfrm>
          <a:prstGeom prst="rect">
            <a:avLst/>
          </a:prstGeom>
          <a:noFill/>
        </p:spPr>
        <p:txBody>
          <a:bodyPr wrap="square" rtlCol="0">
            <a:spAutoFit/>
          </a:bodyPr>
          <a:lstStyle/>
          <a:p>
            <a:pPr algn="r"/>
            <a:r>
              <a:rPr lang="en-US" sz="2400" dirty="0"/>
              <a:t>Datasheet: tells you which </a:t>
            </a:r>
            <a:r>
              <a:rPr lang="en-US" sz="2400" dirty="0" smtClean="0"/>
              <a:t>species occur </a:t>
            </a:r>
            <a:r>
              <a:rPr lang="en-US" sz="2400" dirty="0"/>
              <a:t>in each </a:t>
            </a:r>
            <a:r>
              <a:rPr lang="en-US" sz="2400" dirty="0" smtClean="0"/>
              <a:t>plot (to the best of our knowledge)</a:t>
            </a:r>
            <a:endParaRPr lang="en-US" sz="2400" dirty="0"/>
          </a:p>
        </p:txBody>
      </p:sp>
      <p:sp>
        <p:nvSpPr>
          <p:cNvPr id="9" name="TextBox 8"/>
          <p:cNvSpPr txBox="1"/>
          <p:nvPr/>
        </p:nvSpPr>
        <p:spPr>
          <a:xfrm>
            <a:off x="-19049" y="1"/>
            <a:ext cx="4254178" cy="646331"/>
          </a:xfrm>
          <a:prstGeom prst="rect">
            <a:avLst/>
          </a:prstGeom>
          <a:noFill/>
        </p:spPr>
        <p:txBody>
          <a:bodyPr wrap="none" rtlCol="0">
            <a:spAutoFit/>
          </a:bodyPr>
          <a:lstStyle/>
          <a:p>
            <a:r>
              <a:rPr lang="en-US" sz="3600" dirty="0" smtClean="0">
                <a:solidFill>
                  <a:prstClr val="white">
                    <a:lumMod val="50000"/>
                  </a:prstClr>
                </a:solidFill>
              </a:rPr>
              <a:t>II. </a:t>
            </a:r>
            <a:r>
              <a:rPr lang="en-US" sz="3600" dirty="0" err="1" smtClean="0">
                <a:solidFill>
                  <a:prstClr val="white">
                    <a:lumMod val="50000"/>
                  </a:prstClr>
                </a:solidFill>
              </a:rPr>
              <a:t>MeadoWatch</a:t>
            </a:r>
            <a:r>
              <a:rPr lang="en-US" sz="3600" dirty="0" smtClean="0">
                <a:solidFill>
                  <a:prstClr val="white">
                    <a:lumMod val="50000"/>
                  </a:prstClr>
                </a:solidFill>
              </a:rPr>
              <a:t>: How</a:t>
            </a:r>
            <a:endParaRPr lang="en-US" sz="3600" dirty="0">
              <a:solidFill>
                <a:prstClr val="white">
                  <a:lumMod val="50000"/>
                </a:prstClr>
              </a:solidFill>
            </a:endParaRPr>
          </a:p>
        </p:txBody>
      </p:sp>
      <p:sp>
        <p:nvSpPr>
          <p:cNvPr id="7" name="TextBox 6"/>
          <p:cNvSpPr txBox="1"/>
          <p:nvPr/>
        </p:nvSpPr>
        <p:spPr>
          <a:xfrm>
            <a:off x="-1" y="514350"/>
            <a:ext cx="6625389" cy="830997"/>
          </a:xfrm>
          <a:prstGeom prst="rect">
            <a:avLst/>
          </a:prstGeom>
          <a:noFill/>
        </p:spPr>
        <p:txBody>
          <a:bodyPr wrap="square" rtlCol="0">
            <a:spAutoFit/>
          </a:bodyPr>
          <a:lstStyle/>
          <a:p>
            <a:r>
              <a:rPr lang="en-US" sz="2400" dirty="0" smtClean="0"/>
              <a:t>Pamphlet: plot directions, species &amp; </a:t>
            </a:r>
            <a:r>
              <a:rPr lang="en-US" sz="2400" dirty="0" err="1" smtClean="0"/>
              <a:t>phenophase</a:t>
            </a:r>
            <a:r>
              <a:rPr lang="en-US" sz="2400" dirty="0" smtClean="0"/>
              <a:t> id, data collection hints and tips, other information</a:t>
            </a:r>
            <a:endParaRPr lang="en-US" sz="2400" dirty="0"/>
          </a:p>
        </p:txBody>
      </p:sp>
      <p:pic>
        <p:nvPicPr>
          <p:cNvPr id="5" name="Picture 4"/>
          <p:cNvPicPr>
            <a:picLocks noChangeAspect="1"/>
          </p:cNvPicPr>
          <p:nvPr/>
        </p:nvPicPr>
        <p:blipFill rotWithShape="1">
          <a:blip r:embed="rId3"/>
          <a:srcRect l="24797" t="12538" r="39660" b="5977"/>
          <a:stretch/>
        </p:blipFill>
        <p:spPr>
          <a:xfrm>
            <a:off x="198922" y="1371600"/>
            <a:ext cx="3639653" cy="5215151"/>
          </a:xfrm>
          <a:prstGeom prst="rect">
            <a:avLst/>
          </a:prstGeom>
        </p:spPr>
      </p:pic>
      <p:pic>
        <p:nvPicPr>
          <p:cNvPr id="2" name="Picture 1"/>
          <p:cNvPicPr>
            <a:picLocks noChangeAspect="1"/>
          </p:cNvPicPr>
          <p:nvPr/>
        </p:nvPicPr>
        <p:blipFill rotWithShape="1">
          <a:blip r:embed="rId4"/>
          <a:srcRect l="8736" t="12538" r="15413" b="5918"/>
          <a:stretch/>
        </p:blipFill>
        <p:spPr>
          <a:xfrm>
            <a:off x="3696550" y="3197792"/>
            <a:ext cx="5447450" cy="3660208"/>
          </a:xfrm>
          <a:prstGeom prst="rect">
            <a:avLst/>
          </a:prstGeom>
        </p:spPr>
      </p:pic>
    </p:spTree>
    <p:extLst>
      <p:ext uri="{BB962C8B-B14F-4D97-AF65-F5344CB8AC3E}">
        <p14:creationId xmlns:p14="http://schemas.microsoft.com/office/powerpoint/2010/main" val="252725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34" r="16035"/>
          <a:stretch/>
        </p:blipFill>
        <p:spPr bwMode="auto">
          <a:xfrm>
            <a:off x="5682343" y="646332"/>
            <a:ext cx="2758028" cy="299217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51" y="1"/>
            <a:ext cx="4254178" cy="646331"/>
          </a:xfrm>
          <a:prstGeom prst="rect">
            <a:avLst/>
          </a:prstGeom>
          <a:noFill/>
        </p:spPr>
        <p:txBody>
          <a:bodyPr wrap="none" rtlCol="0">
            <a:spAutoFit/>
          </a:bodyPr>
          <a:lstStyle/>
          <a:p>
            <a:r>
              <a:rPr lang="en-US" sz="3600" dirty="0" smtClean="0">
                <a:solidFill>
                  <a:schemeClr val="bg1">
                    <a:lumMod val="50000"/>
                  </a:schemeClr>
                </a:solidFill>
              </a:rPr>
              <a:t>II. </a:t>
            </a:r>
            <a:r>
              <a:rPr lang="en-US" sz="3600" dirty="0" err="1" smtClean="0">
                <a:solidFill>
                  <a:schemeClr val="bg1">
                    <a:lumMod val="50000"/>
                  </a:schemeClr>
                </a:solidFill>
              </a:rPr>
              <a:t>MeadoWatch</a:t>
            </a:r>
            <a:r>
              <a:rPr lang="en-US" sz="3600" dirty="0" smtClean="0">
                <a:solidFill>
                  <a:schemeClr val="bg1">
                    <a:lumMod val="50000"/>
                  </a:schemeClr>
                </a:solidFill>
              </a:rPr>
              <a:t>: How</a:t>
            </a:r>
          </a:p>
        </p:txBody>
      </p:sp>
      <p:sp>
        <p:nvSpPr>
          <p:cNvPr id="2" name="TextBox 1"/>
          <p:cNvSpPr txBox="1"/>
          <p:nvPr/>
        </p:nvSpPr>
        <p:spPr>
          <a:xfrm>
            <a:off x="0" y="529899"/>
            <a:ext cx="5786846" cy="3662541"/>
          </a:xfrm>
          <a:prstGeom prst="rect">
            <a:avLst/>
          </a:prstGeom>
          <a:noFill/>
        </p:spPr>
        <p:txBody>
          <a:bodyPr wrap="square" rtlCol="0">
            <a:spAutoFit/>
          </a:bodyPr>
          <a:lstStyle/>
          <a:p>
            <a:r>
              <a:rPr lang="en-US" sz="3200" dirty="0" smtClean="0"/>
              <a:t>Return data: </a:t>
            </a:r>
          </a:p>
          <a:p>
            <a:pPr marL="457200" indent="-457200">
              <a:buFont typeface="+mj-lt"/>
              <a:buAutoNum type="arabicPeriod"/>
            </a:pPr>
            <a:r>
              <a:rPr lang="en-US" sz="2400" dirty="0"/>
              <a:t>B</a:t>
            </a:r>
            <a:r>
              <a:rPr lang="en-US" sz="2400" dirty="0" smtClean="0"/>
              <a:t>rown metal </a:t>
            </a:r>
            <a:r>
              <a:rPr lang="en-US" sz="2400" dirty="0" err="1" smtClean="0"/>
              <a:t>MeadoWatch</a:t>
            </a:r>
            <a:r>
              <a:rPr lang="en-US" sz="2400" dirty="0" smtClean="0"/>
              <a:t> boxes:  </a:t>
            </a:r>
          </a:p>
          <a:p>
            <a:pPr marL="914400" lvl="1" indent="-457200">
              <a:buAutoNum type="alphaLcPeriod"/>
            </a:pPr>
            <a:r>
              <a:rPr lang="en-US" sz="2400" dirty="0" smtClean="0"/>
              <a:t>Longmire, L-112 (employee lounge), behind WIC </a:t>
            </a:r>
          </a:p>
          <a:p>
            <a:pPr marL="914400" lvl="1" indent="-457200">
              <a:buAutoNum type="alphaLcPeriod"/>
            </a:pPr>
            <a:r>
              <a:rPr lang="en-US" sz="2400" dirty="0" smtClean="0"/>
              <a:t>Glacier Basin Trailhead (Map display)</a:t>
            </a:r>
            <a:endParaRPr lang="en-US" sz="1200" dirty="0" smtClean="0"/>
          </a:p>
          <a:p>
            <a:pPr lvl="2"/>
            <a:r>
              <a:rPr lang="en-US" sz="1200" dirty="0"/>
              <a:t> </a:t>
            </a:r>
            <a:endParaRPr lang="en-US" sz="1200" dirty="0" smtClean="0"/>
          </a:p>
          <a:p>
            <a:pPr lvl="2"/>
            <a:r>
              <a:rPr lang="en-US" sz="1200" dirty="0" smtClean="0"/>
              <a:t>  </a:t>
            </a:r>
            <a:r>
              <a:rPr lang="en-US" sz="3200" dirty="0" smtClean="0"/>
              <a:t>OR</a:t>
            </a:r>
            <a:endParaRPr lang="en-US" sz="1200" dirty="0" smtClean="0"/>
          </a:p>
          <a:p>
            <a:pPr marL="457200" indent="-457200">
              <a:buFont typeface="+mj-lt"/>
              <a:buAutoNum type="arabicPeriod"/>
            </a:pPr>
            <a:endParaRPr lang="en-US" sz="1200" dirty="0" smtClean="0"/>
          </a:p>
          <a:p>
            <a:pPr marL="457200" indent="-457200">
              <a:buFont typeface="+mj-lt"/>
              <a:buAutoNum type="arabicPeriod"/>
            </a:pPr>
            <a:r>
              <a:rPr lang="en-US" sz="2400" dirty="0" smtClean="0"/>
              <a:t>Mail to address provided on bottom of data sheet</a:t>
            </a:r>
          </a:p>
        </p:txBody>
      </p:sp>
      <p:pic>
        <p:nvPicPr>
          <p:cNvPr id="1026" name="Picture 2"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369" y="3776744"/>
            <a:ext cx="5321677" cy="2989815"/>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a:off x="5973672" y="5773783"/>
            <a:ext cx="326571" cy="49638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892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3503" y="1392520"/>
            <a:ext cx="5201687" cy="5257800"/>
          </a:xfrm>
          <a:prstGeom prst="rect">
            <a:avLst/>
          </a:prstGeom>
          <a:solidFill>
            <a:schemeClr val="bg1"/>
          </a:solidFill>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9876"/>
          <a:stretch/>
        </p:blipFill>
        <p:spPr>
          <a:xfrm>
            <a:off x="364881" y="842107"/>
            <a:ext cx="2255227" cy="2709985"/>
          </a:xfrm>
          <a:prstGeom prst="rect">
            <a:avLst/>
          </a:prstGeom>
        </p:spPr>
      </p:pic>
      <p:sp>
        <p:nvSpPr>
          <p:cNvPr id="11" name="TextBox 10"/>
          <p:cNvSpPr txBox="1"/>
          <p:nvPr/>
        </p:nvSpPr>
        <p:spPr>
          <a:xfrm>
            <a:off x="-19049" y="0"/>
            <a:ext cx="7992244" cy="646331"/>
          </a:xfrm>
          <a:prstGeom prst="rect">
            <a:avLst/>
          </a:prstGeom>
          <a:noFill/>
        </p:spPr>
        <p:txBody>
          <a:bodyPr wrap="square" rtlCol="0">
            <a:spAutoFit/>
          </a:bodyPr>
          <a:lstStyle/>
          <a:p>
            <a:pPr marL="274320" indent="-457200" fontAlgn="base">
              <a:spcBef>
                <a:spcPct val="0"/>
              </a:spcBef>
              <a:spcAft>
                <a:spcPct val="0"/>
              </a:spcAft>
            </a:pPr>
            <a:r>
              <a:rPr lang="en-US" sz="3600" dirty="0" smtClean="0">
                <a:solidFill>
                  <a:srgbClr val="FFFFFF">
                    <a:lumMod val="50000"/>
                  </a:srgbClr>
                </a:solidFill>
              </a:rPr>
              <a:t>II.</a:t>
            </a:r>
            <a:r>
              <a:rPr lang="en-US" dirty="0" smtClean="0">
                <a:solidFill>
                  <a:srgbClr val="FFFFFF">
                    <a:lumMod val="50000"/>
                  </a:srgbClr>
                </a:solidFill>
              </a:rPr>
              <a:t> </a:t>
            </a:r>
            <a:r>
              <a:rPr lang="en-US" sz="3600" dirty="0" err="1" smtClean="0">
                <a:solidFill>
                  <a:srgbClr val="FFFFFF">
                    <a:lumMod val="50000"/>
                  </a:srgbClr>
                </a:solidFill>
              </a:rPr>
              <a:t>MeadoWatch</a:t>
            </a:r>
            <a:r>
              <a:rPr lang="en-US" sz="3600" dirty="0" smtClean="0">
                <a:solidFill>
                  <a:srgbClr val="FFFFFF">
                    <a:lumMod val="50000"/>
                  </a:srgbClr>
                </a:solidFill>
              </a:rPr>
              <a:t>: Results</a:t>
            </a:r>
          </a:p>
        </p:txBody>
      </p:sp>
      <p:sp>
        <p:nvSpPr>
          <p:cNvPr id="14" name="TextBox 13"/>
          <p:cNvSpPr txBox="1"/>
          <p:nvPr/>
        </p:nvSpPr>
        <p:spPr>
          <a:xfrm>
            <a:off x="3515650" y="615461"/>
            <a:ext cx="4738899" cy="830997"/>
          </a:xfrm>
          <a:prstGeom prst="rect">
            <a:avLst/>
          </a:prstGeom>
          <a:noFill/>
        </p:spPr>
        <p:txBody>
          <a:bodyPr wrap="square" rtlCol="0">
            <a:spAutoFit/>
          </a:bodyPr>
          <a:lstStyle/>
          <a:p>
            <a:pPr algn="ctr"/>
            <a:r>
              <a:rPr lang="en-US" sz="2400" dirty="0" smtClean="0">
                <a:solidFill>
                  <a:prstClr val="black"/>
                </a:solidFill>
              </a:rPr>
              <a:t>Quantifying </a:t>
            </a:r>
            <a:r>
              <a:rPr lang="en-US" sz="2400" dirty="0" err="1" smtClean="0">
                <a:solidFill>
                  <a:prstClr val="black"/>
                </a:solidFill>
              </a:rPr>
              <a:t>phenological</a:t>
            </a:r>
            <a:r>
              <a:rPr lang="en-US" sz="2400" dirty="0" smtClean="0">
                <a:solidFill>
                  <a:prstClr val="black"/>
                </a:solidFill>
              </a:rPr>
              <a:t> shifts: here’s how </a:t>
            </a:r>
            <a:r>
              <a:rPr lang="en-US" sz="2400" i="1" dirty="0" smtClean="0">
                <a:solidFill>
                  <a:prstClr val="black"/>
                </a:solidFill>
              </a:rPr>
              <a:t>your</a:t>
            </a:r>
            <a:r>
              <a:rPr lang="en-US" sz="2400" dirty="0" smtClean="0">
                <a:solidFill>
                  <a:prstClr val="black"/>
                </a:solidFill>
              </a:rPr>
              <a:t> data contribute…</a:t>
            </a:r>
          </a:p>
        </p:txBody>
      </p:sp>
      <p:sp>
        <p:nvSpPr>
          <p:cNvPr id="27" name="TextBox 26"/>
          <p:cNvSpPr txBox="1"/>
          <p:nvPr/>
        </p:nvSpPr>
        <p:spPr>
          <a:xfrm>
            <a:off x="324298" y="3111922"/>
            <a:ext cx="2247603" cy="523220"/>
          </a:xfrm>
          <a:prstGeom prst="rect">
            <a:avLst/>
          </a:prstGeom>
          <a:no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rPr>
              <a:t>M. paintbrush</a:t>
            </a:r>
            <a:endParaRPr lang="en-US" sz="2800"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394"/>
          <a:stretch/>
        </p:blipFill>
        <p:spPr>
          <a:xfrm rot="5400000">
            <a:off x="-2197" y="4024681"/>
            <a:ext cx="2971798" cy="2237641"/>
          </a:xfrm>
          <a:prstGeom prst="rect">
            <a:avLst/>
          </a:prstGeom>
        </p:spPr>
      </p:pic>
      <p:cxnSp>
        <p:nvCxnSpPr>
          <p:cNvPr id="4" name="Straight Arrow Connector 3"/>
          <p:cNvCxnSpPr/>
          <p:nvPr/>
        </p:nvCxnSpPr>
        <p:spPr>
          <a:xfrm>
            <a:off x="1723292" y="4976446"/>
            <a:ext cx="5627077" cy="1125416"/>
          </a:xfrm>
          <a:prstGeom prst="straightConnector1">
            <a:avLst/>
          </a:prstGeom>
          <a:ln w="38100">
            <a:solidFill>
              <a:srgbClr val="80008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9454" y="6304817"/>
            <a:ext cx="1458348" cy="369332"/>
          </a:xfrm>
          <a:prstGeom prst="rect">
            <a:avLst/>
          </a:prstGeom>
          <a:noFill/>
        </p:spPr>
        <p:txBody>
          <a:bodyPr wrap="none" rtlCol="0">
            <a:spAutoFit/>
          </a:bodyPr>
          <a:lstStyle/>
          <a:p>
            <a:r>
              <a:rPr lang="en-US" dirty="0" smtClean="0">
                <a:solidFill>
                  <a:schemeClr val="bg1"/>
                </a:solidFill>
              </a:rPr>
              <a:t>Dan Paquette</a:t>
            </a:r>
            <a:endParaRPr lang="en-US" dirty="0">
              <a:solidFill>
                <a:schemeClr val="bg1"/>
              </a:solidFill>
            </a:endParaRPr>
          </a:p>
        </p:txBody>
      </p:sp>
    </p:spTree>
    <p:extLst>
      <p:ext uri="{BB962C8B-B14F-4D97-AF65-F5344CB8AC3E}">
        <p14:creationId xmlns:p14="http://schemas.microsoft.com/office/powerpoint/2010/main" val="341820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876"/>
          <a:stretch/>
        </p:blipFill>
        <p:spPr>
          <a:xfrm>
            <a:off x="364881" y="842107"/>
            <a:ext cx="2255227" cy="2709985"/>
          </a:xfrm>
          <a:prstGeom prst="rect">
            <a:avLst/>
          </a:prstGeom>
        </p:spPr>
      </p:pic>
      <p:sp>
        <p:nvSpPr>
          <p:cNvPr id="11" name="TextBox 10"/>
          <p:cNvSpPr txBox="1"/>
          <p:nvPr/>
        </p:nvSpPr>
        <p:spPr>
          <a:xfrm>
            <a:off x="-19049" y="0"/>
            <a:ext cx="7992244" cy="646331"/>
          </a:xfrm>
          <a:prstGeom prst="rect">
            <a:avLst/>
          </a:prstGeom>
          <a:noFill/>
        </p:spPr>
        <p:txBody>
          <a:bodyPr wrap="square" rtlCol="0">
            <a:spAutoFit/>
          </a:bodyPr>
          <a:lstStyle/>
          <a:p>
            <a:pPr marL="274320" indent="-457200" fontAlgn="base">
              <a:spcBef>
                <a:spcPct val="0"/>
              </a:spcBef>
              <a:spcAft>
                <a:spcPct val="0"/>
              </a:spcAft>
            </a:pPr>
            <a:r>
              <a:rPr lang="en-US" sz="3600" dirty="0" smtClean="0">
                <a:solidFill>
                  <a:srgbClr val="FFFFFF">
                    <a:lumMod val="50000"/>
                  </a:srgbClr>
                </a:solidFill>
              </a:rPr>
              <a:t>II.</a:t>
            </a:r>
            <a:r>
              <a:rPr lang="en-US" dirty="0" smtClean="0">
                <a:solidFill>
                  <a:srgbClr val="FFFFFF">
                    <a:lumMod val="50000"/>
                  </a:srgbClr>
                </a:solidFill>
              </a:rPr>
              <a:t> </a:t>
            </a:r>
            <a:r>
              <a:rPr lang="en-US" sz="3600" dirty="0" err="1" smtClean="0">
                <a:solidFill>
                  <a:srgbClr val="FFFFFF">
                    <a:lumMod val="50000"/>
                  </a:srgbClr>
                </a:solidFill>
              </a:rPr>
              <a:t>MeadoWatch</a:t>
            </a:r>
            <a:r>
              <a:rPr lang="en-US" sz="3600" dirty="0" smtClean="0">
                <a:solidFill>
                  <a:srgbClr val="FFFFFF">
                    <a:lumMod val="50000"/>
                  </a:srgbClr>
                </a:solidFill>
              </a:rPr>
              <a:t>: Results</a:t>
            </a:r>
          </a:p>
        </p:txBody>
      </p:sp>
      <p:sp>
        <p:nvSpPr>
          <p:cNvPr id="14" name="TextBox 13"/>
          <p:cNvSpPr txBox="1"/>
          <p:nvPr/>
        </p:nvSpPr>
        <p:spPr>
          <a:xfrm>
            <a:off x="3515650" y="615461"/>
            <a:ext cx="4738899" cy="830997"/>
          </a:xfrm>
          <a:prstGeom prst="rect">
            <a:avLst/>
          </a:prstGeom>
          <a:noFill/>
        </p:spPr>
        <p:txBody>
          <a:bodyPr wrap="square" rtlCol="0">
            <a:spAutoFit/>
          </a:bodyPr>
          <a:lstStyle/>
          <a:p>
            <a:pPr algn="ctr"/>
            <a:r>
              <a:rPr lang="en-US" sz="2400" dirty="0" smtClean="0">
                <a:solidFill>
                  <a:prstClr val="black"/>
                </a:solidFill>
              </a:rPr>
              <a:t>Quantifying </a:t>
            </a:r>
            <a:r>
              <a:rPr lang="en-US" sz="2400" dirty="0" err="1" smtClean="0">
                <a:solidFill>
                  <a:prstClr val="black"/>
                </a:solidFill>
              </a:rPr>
              <a:t>phenological</a:t>
            </a:r>
            <a:r>
              <a:rPr lang="en-US" sz="2400" dirty="0" smtClean="0">
                <a:solidFill>
                  <a:prstClr val="black"/>
                </a:solidFill>
              </a:rPr>
              <a:t> shifts: here’s how </a:t>
            </a:r>
            <a:r>
              <a:rPr lang="en-US" sz="2400" i="1" dirty="0" smtClean="0">
                <a:solidFill>
                  <a:prstClr val="black"/>
                </a:solidFill>
              </a:rPr>
              <a:t>your</a:t>
            </a:r>
            <a:r>
              <a:rPr lang="en-US" sz="2400" dirty="0" smtClean="0">
                <a:solidFill>
                  <a:prstClr val="black"/>
                </a:solidFill>
              </a:rPr>
              <a:t> data contribute…</a:t>
            </a:r>
          </a:p>
        </p:txBody>
      </p:sp>
      <p:sp>
        <p:nvSpPr>
          <p:cNvPr id="27" name="TextBox 26"/>
          <p:cNvSpPr txBox="1"/>
          <p:nvPr/>
        </p:nvSpPr>
        <p:spPr>
          <a:xfrm>
            <a:off x="324298" y="3111922"/>
            <a:ext cx="2247603" cy="523220"/>
          </a:xfrm>
          <a:prstGeom prst="rect">
            <a:avLst/>
          </a:prstGeom>
          <a:no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rPr>
              <a:t>M. paintbrush</a:t>
            </a:r>
            <a:endParaRPr lang="en-US" sz="2800"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394"/>
          <a:stretch/>
        </p:blipFill>
        <p:spPr>
          <a:xfrm rot="5400000">
            <a:off x="-2197" y="4024681"/>
            <a:ext cx="2971798" cy="223764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3504" y="1392519"/>
            <a:ext cx="5201687" cy="5257800"/>
          </a:xfrm>
          <a:prstGeom prst="rect">
            <a:avLst/>
          </a:prstGeom>
          <a:solidFill>
            <a:schemeClr val="bg1"/>
          </a:solidFill>
        </p:spPr>
      </p:pic>
      <p:sp>
        <p:nvSpPr>
          <p:cNvPr id="5" name="Down Arrow 4"/>
          <p:cNvSpPr/>
          <p:nvPr/>
        </p:nvSpPr>
        <p:spPr>
          <a:xfrm>
            <a:off x="5890847" y="4976446"/>
            <a:ext cx="386861" cy="967154"/>
          </a:xfrm>
          <a:prstGeom prst="downArrow">
            <a:avLst/>
          </a:prstGeom>
          <a:solidFill>
            <a:srgbClr val="99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39154" y="4589584"/>
            <a:ext cx="1402948" cy="369332"/>
          </a:xfrm>
          <a:prstGeom prst="rect">
            <a:avLst/>
          </a:prstGeom>
          <a:noFill/>
        </p:spPr>
        <p:txBody>
          <a:bodyPr wrap="none" rtlCol="0">
            <a:spAutoFit/>
          </a:bodyPr>
          <a:lstStyle/>
          <a:p>
            <a:r>
              <a:rPr lang="en-US" dirty="0" smtClean="0"/>
              <a:t>July 12, 2018</a:t>
            </a:r>
            <a:endParaRPr lang="en-US" dirty="0"/>
          </a:p>
        </p:txBody>
      </p:sp>
      <p:sp>
        <p:nvSpPr>
          <p:cNvPr id="15" name="TextBox 14"/>
          <p:cNvSpPr txBox="1"/>
          <p:nvPr/>
        </p:nvSpPr>
        <p:spPr>
          <a:xfrm>
            <a:off x="319454" y="6304817"/>
            <a:ext cx="1458348" cy="369332"/>
          </a:xfrm>
          <a:prstGeom prst="rect">
            <a:avLst/>
          </a:prstGeom>
          <a:noFill/>
        </p:spPr>
        <p:txBody>
          <a:bodyPr wrap="none" rtlCol="0">
            <a:spAutoFit/>
          </a:bodyPr>
          <a:lstStyle/>
          <a:p>
            <a:r>
              <a:rPr lang="en-US" dirty="0" smtClean="0">
                <a:solidFill>
                  <a:schemeClr val="bg1"/>
                </a:solidFill>
              </a:rPr>
              <a:t>Dan Paquette</a:t>
            </a:r>
            <a:endParaRPr lang="en-US" dirty="0">
              <a:solidFill>
                <a:schemeClr val="bg1"/>
              </a:solidFill>
            </a:endParaRPr>
          </a:p>
        </p:txBody>
      </p:sp>
    </p:spTree>
    <p:extLst>
      <p:ext uri="{BB962C8B-B14F-4D97-AF65-F5344CB8AC3E}">
        <p14:creationId xmlns:p14="http://schemas.microsoft.com/office/powerpoint/2010/main" val="128952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1 person, smiling, standing, mountain, sky, outdoor and natu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84" t="15808" r="19231"/>
          <a:stretch/>
        </p:blipFill>
        <p:spPr bwMode="auto">
          <a:xfrm>
            <a:off x="263769" y="3657600"/>
            <a:ext cx="2154040" cy="29257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6432" y="1633356"/>
            <a:ext cx="5486411" cy="4572009"/>
          </a:xfrm>
          <a:prstGeom prst="rect">
            <a:avLst/>
          </a:prstGeom>
        </p:spPr>
      </p:pic>
      <p:sp>
        <p:nvSpPr>
          <p:cNvPr id="11" name="TextBox 10"/>
          <p:cNvSpPr txBox="1"/>
          <p:nvPr/>
        </p:nvSpPr>
        <p:spPr>
          <a:xfrm>
            <a:off x="-19049" y="0"/>
            <a:ext cx="7992244" cy="646331"/>
          </a:xfrm>
          <a:prstGeom prst="rect">
            <a:avLst/>
          </a:prstGeom>
          <a:noFill/>
        </p:spPr>
        <p:txBody>
          <a:bodyPr wrap="square" rtlCol="0">
            <a:spAutoFit/>
          </a:bodyPr>
          <a:lstStyle/>
          <a:p>
            <a:pPr marL="274320" indent="-457200" fontAlgn="base">
              <a:spcBef>
                <a:spcPct val="0"/>
              </a:spcBef>
              <a:spcAft>
                <a:spcPct val="0"/>
              </a:spcAft>
            </a:pPr>
            <a:r>
              <a:rPr lang="en-US" sz="3600" dirty="0" smtClean="0">
                <a:solidFill>
                  <a:srgbClr val="FFFFFF">
                    <a:lumMod val="50000"/>
                  </a:srgbClr>
                </a:solidFill>
              </a:rPr>
              <a:t>II.</a:t>
            </a:r>
            <a:r>
              <a:rPr lang="en-US" dirty="0" smtClean="0">
                <a:solidFill>
                  <a:srgbClr val="FFFFFF">
                    <a:lumMod val="50000"/>
                  </a:srgbClr>
                </a:solidFill>
              </a:rPr>
              <a:t> </a:t>
            </a:r>
            <a:r>
              <a:rPr lang="en-US" sz="3600" dirty="0" err="1" smtClean="0">
                <a:solidFill>
                  <a:srgbClr val="FFFFFF">
                    <a:lumMod val="50000"/>
                  </a:srgbClr>
                </a:solidFill>
              </a:rPr>
              <a:t>MeadoWatch</a:t>
            </a:r>
            <a:r>
              <a:rPr lang="en-US" sz="3600" dirty="0" smtClean="0">
                <a:solidFill>
                  <a:srgbClr val="FFFFFF">
                    <a:lumMod val="50000"/>
                  </a:srgbClr>
                </a:solidFill>
              </a:rPr>
              <a:t>: Results</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2499" r="15279"/>
          <a:stretch/>
        </p:blipFill>
        <p:spPr>
          <a:xfrm rot="5400000">
            <a:off x="16782" y="1188359"/>
            <a:ext cx="2647720" cy="2062165"/>
          </a:xfrm>
          <a:prstGeom prst="rect">
            <a:avLst/>
          </a:prstGeom>
        </p:spPr>
      </p:pic>
      <p:sp>
        <p:nvSpPr>
          <p:cNvPr id="18" name="TextBox 17"/>
          <p:cNvSpPr txBox="1"/>
          <p:nvPr/>
        </p:nvSpPr>
        <p:spPr>
          <a:xfrm>
            <a:off x="4371975" y="1666875"/>
            <a:ext cx="2765501" cy="369332"/>
          </a:xfrm>
          <a:prstGeom prst="rect">
            <a:avLst/>
          </a:prstGeom>
          <a:noFill/>
        </p:spPr>
        <p:txBody>
          <a:bodyPr wrap="none" rtlCol="0">
            <a:spAutoFit/>
          </a:bodyPr>
          <a:lstStyle/>
          <a:p>
            <a:r>
              <a:rPr lang="en-US" dirty="0" smtClean="0"/>
              <a:t>Glacier Basin Plot 10 (2017)</a:t>
            </a:r>
            <a:endParaRPr lang="en-US" dirty="0"/>
          </a:p>
        </p:txBody>
      </p:sp>
      <p:sp>
        <p:nvSpPr>
          <p:cNvPr id="19" name="TextBox 18"/>
          <p:cNvSpPr txBox="1"/>
          <p:nvPr/>
        </p:nvSpPr>
        <p:spPr>
          <a:xfrm>
            <a:off x="266700" y="3667125"/>
            <a:ext cx="1470467" cy="369332"/>
          </a:xfrm>
          <a:prstGeom prst="rect">
            <a:avLst/>
          </a:prstGeom>
          <a:noFill/>
        </p:spPr>
        <p:txBody>
          <a:bodyPr wrap="none" rtlCol="0">
            <a:spAutoFit/>
          </a:bodyPr>
          <a:lstStyle/>
          <a:p>
            <a:r>
              <a:rPr lang="en-US" dirty="0" smtClean="0"/>
              <a:t>Rachel Brown</a:t>
            </a:r>
            <a:endParaRPr lang="en-US" dirty="0"/>
          </a:p>
        </p:txBody>
      </p:sp>
      <p:sp>
        <p:nvSpPr>
          <p:cNvPr id="22" name="TextBox 21"/>
          <p:cNvSpPr txBox="1"/>
          <p:nvPr/>
        </p:nvSpPr>
        <p:spPr>
          <a:xfrm>
            <a:off x="394636" y="3041584"/>
            <a:ext cx="1758815" cy="523220"/>
          </a:xfrm>
          <a:prstGeom prst="rect">
            <a:avLst/>
          </a:prstGeom>
          <a:no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rPr>
              <a:t>Glacier Lily</a:t>
            </a:r>
            <a:endParaRPr lang="en-US" sz="2800" dirty="0">
              <a:solidFill>
                <a:schemeClr val="bg1"/>
              </a:solidFill>
              <a:effectLst>
                <a:outerShdw blurRad="38100" dist="38100" dir="2700000" algn="tl">
                  <a:srgbClr val="000000">
                    <a:alpha val="43137"/>
                  </a:srgbClr>
                </a:outerShdw>
              </a:effectLst>
            </a:endParaRPr>
          </a:p>
        </p:txBody>
      </p:sp>
      <p:sp>
        <p:nvSpPr>
          <p:cNvPr id="2" name="TextBox 1"/>
          <p:cNvSpPr txBox="1"/>
          <p:nvPr/>
        </p:nvSpPr>
        <p:spPr>
          <a:xfrm>
            <a:off x="3120191" y="6293763"/>
            <a:ext cx="5587812" cy="430887"/>
          </a:xfrm>
          <a:prstGeom prst="rect">
            <a:avLst/>
          </a:prstGeom>
          <a:noFill/>
        </p:spPr>
        <p:txBody>
          <a:bodyPr wrap="none" rtlCol="0">
            <a:spAutoFit/>
          </a:bodyPr>
          <a:lstStyle/>
          <a:p>
            <a:r>
              <a:rPr lang="en-US" sz="2200" dirty="0" smtClean="0"/>
              <a:t>Is there a link between phenology and climate?</a:t>
            </a:r>
            <a:endParaRPr lang="en-US" sz="2200" dirty="0"/>
          </a:p>
        </p:txBody>
      </p:sp>
      <p:sp>
        <p:nvSpPr>
          <p:cNvPr id="12" name="TextBox 11"/>
          <p:cNvSpPr txBox="1"/>
          <p:nvPr/>
        </p:nvSpPr>
        <p:spPr>
          <a:xfrm>
            <a:off x="3515650" y="615461"/>
            <a:ext cx="4738899" cy="830997"/>
          </a:xfrm>
          <a:prstGeom prst="rect">
            <a:avLst/>
          </a:prstGeom>
          <a:noFill/>
        </p:spPr>
        <p:txBody>
          <a:bodyPr wrap="square" rtlCol="0">
            <a:spAutoFit/>
          </a:bodyPr>
          <a:lstStyle/>
          <a:p>
            <a:pPr algn="ctr"/>
            <a:r>
              <a:rPr lang="en-US" sz="2400" dirty="0" smtClean="0">
                <a:solidFill>
                  <a:prstClr val="black"/>
                </a:solidFill>
              </a:rPr>
              <a:t>Quantifying </a:t>
            </a:r>
            <a:r>
              <a:rPr lang="en-US" sz="2400" dirty="0" err="1" smtClean="0">
                <a:solidFill>
                  <a:prstClr val="black"/>
                </a:solidFill>
              </a:rPr>
              <a:t>phenological</a:t>
            </a:r>
            <a:r>
              <a:rPr lang="en-US" sz="2400" dirty="0" smtClean="0">
                <a:solidFill>
                  <a:prstClr val="black"/>
                </a:solidFill>
              </a:rPr>
              <a:t> shifts: here’s how </a:t>
            </a:r>
            <a:r>
              <a:rPr lang="en-US" sz="2400" i="1" dirty="0" smtClean="0">
                <a:solidFill>
                  <a:prstClr val="black"/>
                </a:solidFill>
              </a:rPr>
              <a:t>your</a:t>
            </a:r>
            <a:r>
              <a:rPr lang="en-US" sz="2400" dirty="0" smtClean="0">
                <a:solidFill>
                  <a:prstClr val="black"/>
                </a:solidFill>
              </a:rPr>
              <a:t> data contribute…</a:t>
            </a:r>
          </a:p>
        </p:txBody>
      </p:sp>
      <p:sp>
        <p:nvSpPr>
          <p:cNvPr id="13" name="Down Arrow 12"/>
          <p:cNvSpPr/>
          <p:nvPr/>
        </p:nvSpPr>
        <p:spPr>
          <a:xfrm>
            <a:off x="4119197" y="4519246"/>
            <a:ext cx="386861" cy="967154"/>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691304" y="4094284"/>
            <a:ext cx="1483098" cy="369332"/>
          </a:xfrm>
          <a:prstGeom prst="rect">
            <a:avLst/>
          </a:prstGeom>
          <a:noFill/>
        </p:spPr>
        <p:txBody>
          <a:bodyPr wrap="none" rtlCol="0">
            <a:spAutoFit/>
          </a:bodyPr>
          <a:lstStyle/>
          <a:p>
            <a:r>
              <a:rPr lang="en-US" dirty="0" smtClean="0"/>
              <a:t>June 25, 2018</a:t>
            </a:r>
            <a:endParaRPr lang="en-US" dirty="0"/>
          </a:p>
        </p:txBody>
      </p:sp>
    </p:spTree>
    <p:extLst>
      <p:ext uri="{BB962C8B-B14F-4D97-AF65-F5344CB8AC3E}">
        <p14:creationId xmlns:p14="http://schemas.microsoft.com/office/powerpoint/2010/main" val="256184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44103" r="16568" b="24654"/>
          <a:stretch/>
        </p:blipFill>
        <p:spPr>
          <a:xfrm>
            <a:off x="198925" y="650632"/>
            <a:ext cx="2694142" cy="1793630"/>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30961" t="17691" r="35769" b="6443"/>
          <a:stretch/>
        </p:blipFill>
        <p:spPr>
          <a:xfrm>
            <a:off x="228601" y="2653955"/>
            <a:ext cx="2672862" cy="406336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6677" y="685800"/>
            <a:ext cx="5374338" cy="5591907"/>
          </a:xfrm>
          <a:prstGeom prst="rect">
            <a:avLst/>
          </a:prstGeom>
          <a:solidFill>
            <a:schemeClr val="bg1"/>
          </a:solidFill>
        </p:spPr>
      </p:pic>
      <p:sp>
        <p:nvSpPr>
          <p:cNvPr id="8" name="TextBox 7"/>
          <p:cNvSpPr txBox="1"/>
          <p:nvPr/>
        </p:nvSpPr>
        <p:spPr>
          <a:xfrm>
            <a:off x="-19049" y="0"/>
            <a:ext cx="7992244" cy="646331"/>
          </a:xfrm>
          <a:prstGeom prst="rect">
            <a:avLst/>
          </a:prstGeom>
          <a:noFill/>
        </p:spPr>
        <p:txBody>
          <a:bodyPr wrap="square" rtlCol="0">
            <a:spAutoFit/>
          </a:bodyPr>
          <a:lstStyle/>
          <a:p>
            <a:pPr marL="274320" indent="-457200" fontAlgn="base">
              <a:spcBef>
                <a:spcPct val="0"/>
              </a:spcBef>
              <a:spcAft>
                <a:spcPct val="0"/>
              </a:spcAft>
            </a:pPr>
            <a:r>
              <a:rPr lang="en-US" sz="3600" dirty="0" smtClean="0">
                <a:solidFill>
                  <a:srgbClr val="FFFFFF">
                    <a:lumMod val="50000"/>
                  </a:srgbClr>
                </a:solidFill>
              </a:rPr>
              <a:t>II.</a:t>
            </a:r>
            <a:r>
              <a:rPr lang="en-US" dirty="0" smtClean="0">
                <a:solidFill>
                  <a:srgbClr val="FFFFFF">
                    <a:lumMod val="50000"/>
                  </a:srgbClr>
                </a:solidFill>
              </a:rPr>
              <a:t> </a:t>
            </a:r>
            <a:r>
              <a:rPr lang="en-US" sz="3600" dirty="0" err="1" smtClean="0">
                <a:solidFill>
                  <a:srgbClr val="FFFFFF">
                    <a:lumMod val="50000"/>
                  </a:srgbClr>
                </a:solidFill>
              </a:rPr>
              <a:t>MeadoWatch</a:t>
            </a:r>
            <a:r>
              <a:rPr lang="en-US" sz="3600" dirty="0" smtClean="0">
                <a:solidFill>
                  <a:srgbClr val="FFFFFF">
                    <a:lumMod val="50000"/>
                  </a:srgbClr>
                </a:solidFill>
              </a:rPr>
              <a:t>: Results</a:t>
            </a:r>
          </a:p>
        </p:txBody>
      </p:sp>
      <p:sp>
        <p:nvSpPr>
          <p:cNvPr id="14" name="TextBox 13"/>
          <p:cNvSpPr txBox="1"/>
          <p:nvPr/>
        </p:nvSpPr>
        <p:spPr>
          <a:xfrm>
            <a:off x="1657079" y="6254913"/>
            <a:ext cx="1326389" cy="369332"/>
          </a:xfrm>
          <a:prstGeom prst="rect">
            <a:avLst/>
          </a:prstGeom>
          <a:noFill/>
        </p:spPr>
        <p:txBody>
          <a:bodyPr wrap="none" rtlCol="0">
            <a:spAutoFit/>
          </a:bodyPr>
          <a:lstStyle/>
          <a:p>
            <a:r>
              <a:rPr lang="en-US" dirty="0" smtClean="0">
                <a:solidFill>
                  <a:schemeClr val="bg1"/>
                </a:solidFill>
              </a:rPr>
              <a:t>Mary Marsh</a:t>
            </a:r>
            <a:endParaRPr lang="en-US" dirty="0">
              <a:solidFill>
                <a:schemeClr val="bg1"/>
              </a:solidFill>
            </a:endParaRPr>
          </a:p>
        </p:txBody>
      </p:sp>
      <p:sp>
        <p:nvSpPr>
          <p:cNvPr id="9" name="TextBox 8"/>
          <p:cNvSpPr txBox="1"/>
          <p:nvPr/>
        </p:nvSpPr>
        <p:spPr>
          <a:xfrm>
            <a:off x="2918739" y="6334780"/>
            <a:ext cx="5785645" cy="523220"/>
          </a:xfrm>
          <a:prstGeom prst="rect">
            <a:avLst/>
          </a:prstGeom>
          <a:noFill/>
        </p:spPr>
        <p:txBody>
          <a:bodyPr wrap="square" rtlCol="0">
            <a:spAutoFit/>
          </a:bodyPr>
          <a:lstStyle/>
          <a:p>
            <a:pPr algn="r"/>
            <a:r>
              <a:rPr lang="en-US" sz="2800" dirty="0" smtClean="0"/>
              <a:t>Earlier snowmelt, earlier reproduction</a:t>
            </a:r>
            <a:endParaRPr lang="en-US" sz="2800" dirty="0"/>
          </a:p>
        </p:txBody>
      </p:sp>
    </p:spTree>
    <p:extLst>
      <p:ext uri="{BB962C8B-B14F-4D97-AF65-F5344CB8AC3E}">
        <p14:creationId xmlns:p14="http://schemas.microsoft.com/office/powerpoint/2010/main" val="1242194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5000" b="47404"/>
          <a:stretch/>
        </p:blipFill>
        <p:spPr>
          <a:xfrm>
            <a:off x="2516733" y="633045"/>
            <a:ext cx="6539346" cy="2074985"/>
          </a:xfrm>
          <a:prstGeom prst="rect">
            <a:avLst/>
          </a:prstGeom>
        </p:spPr>
      </p:pic>
      <p:sp>
        <p:nvSpPr>
          <p:cNvPr id="8" name="TextBox 7"/>
          <p:cNvSpPr txBox="1"/>
          <p:nvPr/>
        </p:nvSpPr>
        <p:spPr>
          <a:xfrm>
            <a:off x="-19049" y="0"/>
            <a:ext cx="7992244" cy="646331"/>
          </a:xfrm>
          <a:prstGeom prst="rect">
            <a:avLst/>
          </a:prstGeom>
          <a:noFill/>
        </p:spPr>
        <p:txBody>
          <a:bodyPr wrap="square" rtlCol="0">
            <a:spAutoFit/>
          </a:bodyPr>
          <a:lstStyle/>
          <a:p>
            <a:pPr marL="274320" indent="-457200" fontAlgn="base">
              <a:spcBef>
                <a:spcPct val="0"/>
              </a:spcBef>
              <a:spcAft>
                <a:spcPct val="0"/>
              </a:spcAft>
            </a:pPr>
            <a:r>
              <a:rPr lang="en-US" sz="3600" dirty="0" smtClean="0">
                <a:solidFill>
                  <a:srgbClr val="FFFFFF">
                    <a:lumMod val="50000"/>
                  </a:srgbClr>
                </a:solidFill>
              </a:rPr>
              <a:t>II.</a:t>
            </a:r>
            <a:r>
              <a:rPr lang="en-US" dirty="0" smtClean="0">
                <a:solidFill>
                  <a:srgbClr val="FFFFFF">
                    <a:lumMod val="50000"/>
                  </a:srgbClr>
                </a:solidFill>
              </a:rPr>
              <a:t> </a:t>
            </a:r>
            <a:r>
              <a:rPr lang="en-US" sz="3600" dirty="0" err="1" smtClean="0">
                <a:solidFill>
                  <a:srgbClr val="FFFFFF">
                    <a:lumMod val="50000"/>
                  </a:srgbClr>
                </a:solidFill>
              </a:rPr>
              <a:t>MeadoWatch</a:t>
            </a:r>
            <a:r>
              <a:rPr lang="en-US" sz="3600" dirty="0" smtClean="0">
                <a:solidFill>
                  <a:srgbClr val="FFFFFF">
                    <a:lumMod val="50000"/>
                  </a:srgbClr>
                </a:solidFill>
              </a:rPr>
              <a:t>: Results</a:t>
            </a:r>
          </a:p>
        </p:txBody>
      </p:sp>
      <p:sp>
        <p:nvSpPr>
          <p:cNvPr id="6" name="TextBox 5"/>
          <p:cNvSpPr txBox="1"/>
          <p:nvPr/>
        </p:nvSpPr>
        <p:spPr>
          <a:xfrm>
            <a:off x="285750" y="6334780"/>
            <a:ext cx="8576897" cy="523220"/>
          </a:xfrm>
          <a:prstGeom prst="rect">
            <a:avLst/>
          </a:prstGeom>
          <a:noFill/>
        </p:spPr>
        <p:txBody>
          <a:bodyPr wrap="square" rtlCol="0">
            <a:spAutoFit/>
          </a:bodyPr>
          <a:lstStyle/>
          <a:p>
            <a:pPr algn="r"/>
            <a:r>
              <a:rPr lang="en-US" sz="2800" dirty="0" smtClean="0"/>
              <a:t>A few species experience a lot of floral herbivory!</a:t>
            </a: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590" t="-3141" r="-3564" b="-4720"/>
          <a:stretch/>
        </p:blipFill>
        <p:spPr>
          <a:xfrm>
            <a:off x="2532185" y="2854783"/>
            <a:ext cx="6488724" cy="3458093"/>
          </a:xfrm>
          <a:prstGeom prst="rect">
            <a:avLst/>
          </a:prstGeom>
          <a:solidFill>
            <a:schemeClr val="bg1"/>
          </a:solidFill>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7152" b="19002"/>
          <a:stretch/>
        </p:blipFill>
        <p:spPr>
          <a:xfrm rot="5400000">
            <a:off x="-1392431" y="2159661"/>
            <a:ext cx="5222630" cy="2169400"/>
          </a:xfrm>
          <a:prstGeom prst="rect">
            <a:avLst/>
          </a:prstGeom>
        </p:spPr>
      </p:pic>
    </p:spTree>
    <p:extLst>
      <p:ext uri="{BB962C8B-B14F-4D97-AF65-F5344CB8AC3E}">
        <p14:creationId xmlns:p14="http://schemas.microsoft.com/office/powerpoint/2010/main" val="684689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66" y="787400"/>
            <a:ext cx="8094133" cy="6070600"/>
          </a:xfrm>
          <a:prstGeom prst="rect">
            <a:avLst/>
          </a:prstGeom>
        </p:spPr>
      </p:pic>
      <p:sp>
        <p:nvSpPr>
          <p:cNvPr id="8" name="TextBox 7"/>
          <p:cNvSpPr txBox="1"/>
          <p:nvPr/>
        </p:nvSpPr>
        <p:spPr>
          <a:xfrm>
            <a:off x="-19049" y="0"/>
            <a:ext cx="7992244" cy="646331"/>
          </a:xfrm>
          <a:prstGeom prst="rect">
            <a:avLst/>
          </a:prstGeom>
          <a:noFill/>
        </p:spPr>
        <p:txBody>
          <a:bodyPr wrap="square" rtlCol="0">
            <a:spAutoFit/>
          </a:bodyPr>
          <a:lstStyle/>
          <a:p>
            <a:pPr marL="274320" indent="-457200" fontAlgn="base">
              <a:spcBef>
                <a:spcPct val="0"/>
              </a:spcBef>
              <a:spcAft>
                <a:spcPct val="0"/>
              </a:spcAft>
            </a:pPr>
            <a:r>
              <a:rPr lang="en-US" sz="3600" dirty="0" smtClean="0">
                <a:solidFill>
                  <a:srgbClr val="FFFFFF">
                    <a:lumMod val="50000"/>
                  </a:srgbClr>
                </a:solidFill>
              </a:rPr>
              <a:t>II.</a:t>
            </a:r>
            <a:r>
              <a:rPr lang="en-US" dirty="0" smtClean="0">
                <a:solidFill>
                  <a:srgbClr val="FFFFFF">
                    <a:lumMod val="50000"/>
                  </a:srgbClr>
                </a:solidFill>
              </a:rPr>
              <a:t> </a:t>
            </a:r>
            <a:r>
              <a:rPr lang="en-US" sz="3600" dirty="0" err="1" smtClean="0">
                <a:solidFill>
                  <a:srgbClr val="FFFFFF">
                    <a:lumMod val="50000"/>
                  </a:srgbClr>
                </a:solidFill>
              </a:rPr>
              <a:t>MeadoWatch</a:t>
            </a:r>
            <a:r>
              <a:rPr lang="en-US" sz="3600" dirty="0" smtClean="0">
                <a:solidFill>
                  <a:srgbClr val="FFFFFF">
                    <a:lumMod val="50000"/>
                  </a:srgbClr>
                </a:solidFill>
              </a:rPr>
              <a:t>: Results</a:t>
            </a:r>
          </a:p>
        </p:txBody>
      </p:sp>
      <p:sp>
        <p:nvSpPr>
          <p:cNvPr id="14" name="TextBox 13"/>
          <p:cNvSpPr txBox="1"/>
          <p:nvPr/>
        </p:nvSpPr>
        <p:spPr>
          <a:xfrm>
            <a:off x="626534" y="6488668"/>
            <a:ext cx="2966902"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Photo</a:t>
            </a:r>
            <a:r>
              <a:rPr lang="en-US" dirty="0" smtClean="0">
                <a:solidFill>
                  <a:schemeClr val="bg1"/>
                </a:solidFill>
              </a:rPr>
              <a:t> by Mary Taylor </a:t>
            </a:r>
            <a:r>
              <a:rPr lang="en-US" dirty="0" err="1" smtClean="0">
                <a:solidFill>
                  <a:schemeClr val="bg1"/>
                </a:solidFill>
              </a:rPr>
              <a:t>Goforth</a:t>
            </a:r>
            <a:endParaRPr lang="en-US" dirty="0">
              <a:solidFill>
                <a:schemeClr val="bg1"/>
              </a:solidFill>
            </a:endParaRPr>
          </a:p>
        </p:txBody>
      </p:sp>
      <p:sp>
        <p:nvSpPr>
          <p:cNvPr id="6" name="TextBox 5"/>
          <p:cNvSpPr txBox="1"/>
          <p:nvPr/>
        </p:nvSpPr>
        <p:spPr>
          <a:xfrm>
            <a:off x="1415271" y="1233036"/>
            <a:ext cx="6846412" cy="954107"/>
          </a:xfrm>
          <a:prstGeom prst="rect">
            <a:avLst/>
          </a:prstGeom>
          <a:solidFill>
            <a:schemeClr val="bg1"/>
          </a:solidFill>
          <a:ln>
            <a:solidFill>
              <a:schemeClr val="tx1"/>
            </a:solidFill>
          </a:ln>
        </p:spPr>
        <p:txBody>
          <a:bodyPr wrap="square" rtlCol="0">
            <a:spAutoFit/>
          </a:bodyPr>
          <a:lstStyle/>
          <a:p>
            <a:pPr algn="ctr"/>
            <a:r>
              <a:rPr lang="en-US" sz="2800" dirty="0" smtClean="0"/>
              <a:t>Earlier snowmelt = earlier, longer flowering… Implications for the wildflower season?</a:t>
            </a:r>
            <a:endParaRPr lang="en-US" sz="28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0030"/>
          <a:stretch/>
        </p:blipFill>
        <p:spPr>
          <a:xfrm>
            <a:off x="971544" y="1117601"/>
            <a:ext cx="7550627" cy="5283199"/>
          </a:xfrm>
          <a:prstGeom prst="rect">
            <a:avLst/>
          </a:prstGeom>
          <a:solidFill>
            <a:schemeClr val="bg1"/>
          </a:solidFill>
        </p:spPr>
      </p:pic>
      <p:sp>
        <p:nvSpPr>
          <p:cNvPr id="7" name="TextBox 6"/>
          <p:cNvSpPr txBox="1"/>
          <p:nvPr/>
        </p:nvSpPr>
        <p:spPr>
          <a:xfrm>
            <a:off x="8816224" y="0"/>
            <a:ext cx="274434"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399709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p:nvPr/>
        </p:nvSpPr>
        <p:spPr>
          <a:xfrm>
            <a:off x="150577" y="0"/>
            <a:ext cx="8925391" cy="126188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dk1"/>
                </a:solidFill>
                <a:latin typeface="Calibri"/>
                <a:ea typeface="Calibri"/>
                <a:cs typeface="Calibri"/>
                <a:sym typeface="Calibri"/>
              </a:rPr>
              <a:t>PLEASE TAKE A SHORT BREAK!</a:t>
            </a:r>
          </a:p>
          <a:p>
            <a:pPr marL="0" marR="0" lvl="0" indent="0" algn="ctr" rtl="0">
              <a:spcBef>
                <a:spcPts val="0"/>
              </a:spcBef>
              <a:buSzPct val="25000"/>
              <a:buNone/>
            </a:pPr>
            <a:r>
              <a:rPr lang="en-US" sz="3600">
                <a:solidFill>
                  <a:schemeClr val="dk1"/>
                </a:solidFill>
                <a:latin typeface="Calibri"/>
                <a:ea typeface="Calibri"/>
                <a:cs typeface="Calibri"/>
                <a:sym typeface="Calibri"/>
              </a:rPr>
              <a:t>(before we learn species &amp; practice data entry)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 y="1781175"/>
            <a:ext cx="8717254" cy="4907491"/>
          </a:xfrm>
          <a:prstGeom prst="rect">
            <a:avLst/>
          </a:prstGeom>
        </p:spPr>
      </p:pic>
      <p:sp>
        <p:nvSpPr>
          <p:cNvPr id="2" name="TextBox 1"/>
          <p:cNvSpPr txBox="1"/>
          <p:nvPr/>
        </p:nvSpPr>
        <p:spPr>
          <a:xfrm>
            <a:off x="363247" y="4000998"/>
            <a:ext cx="8432800" cy="2585323"/>
          </a:xfrm>
          <a:prstGeom prst="rect">
            <a:avLst/>
          </a:prstGeom>
          <a:solidFill>
            <a:schemeClr val="bg1">
              <a:alpha val="39000"/>
            </a:schemeClr>
          </a:solidFill>
        </p:spPr>
        <p:txBody>
          <a:bodyPr wrap="square" rtlCol="0">
            <a:spAutoFit/>
          </a:bodyPr>
          <a:lstStyle/>
          <a:p>
            <a:pPr marL="342900" indent="-342900">
              <a:buFont typeface="+mj-lt"/>
              <a:buAutoNum type="arabicPeriod"/>
            </a:pPr>
            <a:r>
              <a:rPr lang="en-US" sz="2000" dirty="0" smtClean="0"/>
              <a:t>Complete both volunteer forms (front and back); sign them, give them to us.</a:t>
            </a:r>
          </a:p>
          <a:p>
            <a:pPr marL="914400" lvl="1" indent="-457200">
              <a:spcBef>
                <a:spcPts val="600"/>
              </a:spcBef>
              <a:buFont typeface="+mj-lt"/>
              <a:buAutoNum type="alphaUcPeriod"/>
            </a:pPr>
            <a:r>
              <a:rPr lang="en-US" dirty="0">
                <a:effectLst>
                  <a:outerShdw blurRad="38100" dist="38100" dir="2700000" algn="tl">
                    <a:srgbClr val="000000">
                      <a:alpha val="43137"/>
                    </a:srgbClr>
                  </a:outerShdw>
                </a:effectLst>
              </a:rPr>
              <a:t>NPS forms: front page - fill in box 1-19 (front page); back page – fill in box 26-32 (if applicable), </a:t>
            </a:r>
            <a:r>
              <a:rPr lang="en-US" b="1" dirty="0">
                <a:effectLst>
                  <a:outerShdw blurRad="38100" dist="38100" dir="2700000" algn="tl">
                    <a:srgbClr val="000000">
                      <a:alpha val="43137"/>
                    </a:srgbClr>
                  </a:outerShdw>
                </a:effectLst>
              </a:rPr>
              <a:t>SIGN box 34</a:t>
            </a:r>
          </a:p>
          <a:p>
            <a:pPr marL="914400" lvl="1" indent="-457200">
              <a:spcBef>
                <a:spcPts val="600"/>
              </a:spcBef>
              <a:buFont typeface="+mj-lt"/>
              <a:buAutoNum type="alphaUcPeriod"/>
            </a:pPr>
            <a:r>
              <a:rPr lang="en-US" dirty="0">
                <a:effectLst>
                  <a:outerShdw blurRad="38100" dist="38100" dir="2700000" algn="tl">
                    <a:srgbClr val="000000">
                      <a:alpha val="43137"/>
                    </a:srgbClr>
                  </a:outerShdw>
                </a:effectLst>
              </a:rPr>
              <a:t>UW forms: fill in name, address, email and phone (top of form), </a:t>
            </a:r>
            <a:r>
              <a:rPr lang="en-US" b="1" dirty="0">
                <a:effectLst>
                  <a:outerShdw blurRad="38100" dist="38100" dir="2700000" algn="tl">
                    <a:srgbClr val="000000">
                      <a:alpha val="43137"/>
                    </a:srgbClr>
                  </a:outerShdw>
                </a:effectLst>
              </a:rPr>
              <a:t>sign (bottom of form</a:t>
            </a:r>
            <a:r>
              <a:rPr lang="en-US" b="1" dirty="0" smtClean="0">
                <a:effectLst>
                  <a:outerShdw blurRad="38100" dist="38100" dir="2700000" algn="tl">
                    <a:srgbClr val="000000">
                      <a:alpha val="43137"/>
                    </a:srgbClr>
                  </a:outerShdw>
                </a:effectLst>
              </a:rPr>
              <a:t>)</a:t>
            </a:r>
            <a:endParaRPr lang="en-US" dirty="0" smtClean="0"/>
          </a:p>
          <a:p>
            <a:pPr marL="342900" indent="-342900">
              <a:buFont typeface="+mj-lt"/>
              <a:buAutoNum type="arabicPeriod"/>
            </a:pPr>
            <a:r>
              <a:rPr lang="en-US" sz="2000" dirty="0" smtClean="0"/>
              <a:t>If </a:t>
            </a:r>
            <a:r>
              <a:rPr lang="en-US" sz="2000" dirty="0" smtClean="0"/>
              <a:t>you plan to hike with someone NOT attending an orientation, take an extra copy of both waivers, and have them sign / send them to us B4 your 1</a:t>
            </a:r>
            <a:r>
              <a:rPr lang="en-US" sz="2000" baseline="30000" dirty="0" smtClean="0"/>
              <a:t>st</a:t>
            </a:r>
            <a:r>
              <a:rPr lang="en-US" sz="2000" dirty="0" smtClean="0"/>
              <a:t> hike</a:t>
            </a:r>
          </a:p>
          <a:p>
            <a:pPr marL="342900" indent="-342900">
              <a:buFont typeface="+mj-lt"/>
              <a:buAutoNum type="arabicPeriod"/>
            </a:pPr>
            <a:r>
              <a:rPr lang="en-US" sz="2000" dirty="0" smtClean="0"/>
              <a:t>Note – we will post waivers on our website so you can download &amp; send</a:t>
            </a:r>
            <a:endParaRPr lang="en-US" sz="2000" dirty="0"/>
          </a:p>
        </p:txBody>
      </p:sp>
    </p:spTree>
    <p:extLst>
      <p:ext uri="{BB962C8B-B14F-4D97-AF65-F5344CB8AC3E}">
        <p14:creationId xmlns:p14="http://schemas.microsoft.com/office/powerpoint/2010/main" val="4188839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Shape 436"/>
          <p:cNvPicPr preferRelativeResize="0">
            <a:picLocks noGrp="1"/>
          </p:cNvPicPr>
          <p:nvPr>
            <p:ph type="body" idx="1"/>
          </p:nvPr>
        </p:nvPicPr>
        <p:blipFill rotWithShape="1">
          <a:blip r:embed="rId3">
            <a:alphaModFix/>
          </a:blip>
          <a:srcRect/>
          <a:stretch/>
        </p:blipFill>
        <p:spPr>
          <a:xfrm>
            <a:off x="152400" y="646331"/>
            <a:ext cx="4205351" cy="4525963"/>
          </a:xfrm>
          <a:prstGeom prst="rect">
            <a:avLst/>
          </a:prstGeom>
          <a:noFill/>
          <a:ln>
            <a:noFill/>
          </a:ln>
        </p:spPr>
      </p:pic>
      <p:grpSp>
        <p:nvGrpSpPr>
          <p:cNvPr id="437" name="Shape 437"/>
          <p:cNvGrpSpPr/>
          <p:nvPr/>
        </p:nvGrpSpPr>
        <p:grpSpPr>
          <a:xfrm>
            <a:off x="152400" y="635145"/>
            <a:ext cx="5490755" cy="5906599"/>
            <a:chOff x="152400" y="635145"/>
            <a:chExt cx="5490755" cy="5906599"/>
          </a:xfrm>
        </p:grpSpPr>
        <p:pic>
          <p:nvPicPr>
            <p:cNvPr id="438" name="Shape 438"/>
            <p:cNvPicPr preferRelativeResize="0"/>
            <p:nvPr/>
          </p:nvPicPr>
          <p:blipFill rotWithShape="1">
            <a:blip r:embed="rId4">
              <a:alphaModFix/>
            </a:blip>
            <a:srcRect/>
            <a:stretch/>
          </p:blipFill>
          <p:spPr>
            <a:xfrm>
              <a:off x="152400" y="5238203"/>
              <a:ext cx="1650273" cy="1303540"/>
            </a:xfrm>
            <a:prstGeom prst="rect">
              <a:avLst/>
            </a:prstGeom>
            <a:noFill/>
            <a:ln>
              <a:noFill/>
            </a:ln>
          </p:spPr>
        </p:pic>
        <p:pic>
          <p:nvPicPr>
            <p:cNvPr id="439" name="Shape 439"/>
            <p:cNvPicPr preferRelativeResize="0"/>
            <p:nvPr/>
          </p:nvPicPr>
          <p:blipFill rotWithShape="1">
            <a:blip r:embed="rId5">
              <a:alphaModFix/>
            </a:blip>
            <a:srcRect/>
            <a:stretch/>
          </p:blipFill>
          <p:spPr>
            <a:xfrm>
              <a:off x="1882684" y="5238205"/>
              <a:ext cx="1719160" cy="1303539"/>
            </a:xfrm>
            <a:prstGeom prst="rect">
              <a:avLst/>
            </a:prstGeom>
            <a:noFill/>
            <a:ln>
              <a:noFill/>
            </a:ln>
          </p:spPr>
        </p:pic>
        <p:pic>
          <p:nvPicPr>
            <p:cNvPr id="440" name="Shape 440"/>
            <p:cNvPicPr preferRelativeResize="0"/>
            <p:nvPr/>
          </p:nvPicPr>
          <p:blipFill rotWithShape="1">
            <a:blip r:embed="rId6">
              <a:alphaModFix/>
            </a:blip>
            <a:srcRect/>
            <a:stretch/>
          </p:blipFill>
          <p:spPr>
            <a:xfrm>
              <a:off x="4420544" y="2287771"/>
              <a:ext cx="1222611" cy="1331950"/>
            </a:xfrm>
            <a:prstGeom prst="rect">
              <a:avLst/>
            </a:prstGeom>
            <a:noFill/>
            <a:ln>
              <a:noFill/>
            </a:ln>
          </p:spPr>
        </p:pic>
        <p:pic>
          <p:nvPicPr>
            <p:cNvPr id="442" name="Shape 442"/>
            <p:cNvPicPr preferRelativeResize="0"/>
            <p:nvPr/>
          </p:nvPicPr>
          <p:blipFill rotWithShape="1">
            <a:blip r:embed="rId7">
              <a:alphaModFix/>
            </a:blip>
            <a:srcRect/>
            <a:stretch/>
          </p:blipFill>
          <p:spPr>
            <a:xfrm>
              <a:off x="4430551" y="3698098"/>
              <a:ext cx="1199539" cy="1461836"/>
            </a:xfrm>
            <a:prstGeom prst="rect">
              <a:avLst/>
            </a:prstGeom>
            <a:noFill/>
            <a:ln>
              <a:noFill/>
            </a:ln>
          </p:spPr>
        </p:pic>
        <p:pic>
          <p:nvPicPr>
            <p:cNvPr id="443" name="Shape 443"/>
            <p:cNvPicPr preferRelativeResize="0"/>
            <p:nvPr/>
          </p:nvPicPr>
          <p:blipFill rotWithShape="1">
            <a:blip r:embed="rId8">
              <a:alphaModFix/>
            </a:blip>
            <a:srcRect/>
            <a:stretch/>
          </p:blipFill>
          <p:spPr>
            <a:xfrm>
              <a:off x="4428308" y="635145"/>
              <a:ext cx="1214845" cy="1576962"/>
            </a:xfrm>
            <a:prstGeom prst="rect">
              <a:avLst/>
            </a:prstGeom>
            <a:noFill/>
            <a:ln>
              <a:noFill/>
            </a:ln>
          </p:spPr>
        </p:pic>
      </p:grpSp>
      <p:sp>
        <p:nvSpPr>
          <p:cNvPr id="444" name="Shape 444"/>
          <p:cNvSpPr txBox="1"/>
          <p:nvPr/>
        </p:nvSpPr>
        <p:spPr>
          <a:xfrm>
            <a:off x="152400" y="1687300"/>
            <a:ext cx="41091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FF0000"/>
                </a:solidFill>
                <a:latin typeface="Calibri"/>
                <a:ea typeface="Calibri"/>
                <a:cs typeface="Calibri"/>
                <a:sym typeface="Calibri"/>
              </a:rPr>
              <a:t>RL</a:t>
            </a:r>
          </a:p>
        </p:txBody>
      </p:sp>
      <p:sp>
        <p:nvSpPr>
          <p:cNvPr id="445" name="Shape 445"/>
          <p:cNvSpPr txBox="1"/>
          <p:nvPr/>
        </p:nvSpPr>
        <p:spPr>
          <a:xfrm>
            <a:off x="1014112" y="1713688"/>
            <a:ext cx="41091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FF0000"/>
                </a:solidFill>
                <a:latin typeface="Calibri"/>
                <a:ea typeface="Calibri"/>
                <a:cs typeface="Calibri"/>
                <a:sym typeface="Calibri"/>
              </a:rPr>
              <a:t>RL</a:t>
            </a:r>
          </a:p>
        </p:txBody>
      </p:sp>
      <p:sp>
        <p:nvSpPr>
          <p:cNvPr id="446" name="Shape 446"/>
          <p:cNvSpPr txBox="1"/>
          <p:nvPr/>
        </p:nvSpPr>
        <p:spPr>
          <a:xfrm>
            <a:off x="1981200" y="1687300"/>
            <a:ext cx="41091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FF0000"/>
                </a:solidFill>
                <a:latin typeface="Calibri"/>
                <a:ea typeface="Calibri"/>
                <a:cs typeface="Calibri"/>
                <a:sym typeface="Calibri"/>
              </a:rPr>
              <a:t>RL</a:t>
            </a:r>
          </a:p>
        </p:txBody>
      </p:sp>
      <p:sp>
        <p:nvSpPr>
          <p:cNvPr id="447" name="Shape 447"/>
          <p:cNvSpPr txBox="1"/>
          <p:nvPr/>
        </p:nvSpPr>
        <p:spPr>
          <a:xfrm>
            <a:off x="6098005" y="1312107"/>
            <a:ext cx="2390927"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rgbClr val="FF0000"/>
                </a:solidFill>
                <a:latin typeface="Calibri"/>
                <a:ea typeface="Calibri"/>
                <a:cs typeface="Calibri"/>
                <a:sym typeface="Calibri"/>
              </a:rPr>
              <a:t>RL – Reflection Lakes</a:t>
            </a:r>
          </a:p>
        </p:txBody>
      </p:sp>
      <p:sp>
        <p:nvSpPr>
          <p:cNvPr id="448" name="Shape 448"/>
          <p:cNvSpPr txBox="1"/>
          <p:nvPr/>
        </p:nvSpPr>
        <p:spPr>
          <a:xfrm>
            <a:off x="152398" y="3277976"/>
            <a:ext cx="41091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FF0000"/>
                </a:solidFill>
                <a:latin typeface="Calibri"/>
                <a:ea typeface="Calibri"/>
                <a:cs typeface="Calibri"/>
                <a:sym typeface="Calibri"/>
              </a:rPr>
              <a:t>RL</a:t>
            </a:r>
          </a:p>
        </p:txBody>
      </p:sp>
      <p:sp>
        <p:nvSpPr>
          <p:cNvPr id="449" name="Shape 449"/>
          <p:cNvSpPr txBox="1"/>
          <p:nvPr/>
        </p:nvSpPr>
        <p:spPr>
          <a:xfrm>
            <a:off x="1157287" y="3299405"/>
            <a:ext cx="41091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FF0000"/>
                </a:solidFill>
                <a:latin typeface="Calibri"/>
                <a:ea typeface="Calibri"/>
                <a:cs typeface="Calibri"/>
                <a:sym typeface="Calibri"/>
              </a:rPr>
              <a:t>RL</a:t>
            </a:r>
          </a:p>
        </p:txBody>
      </p:sp>
      <p:sp>
        <p:nvSpPr>
          <p:cNvPr id="450" name="Shape 450"/>
          <p:cNvSpPr txBox="1"/>
          <p:nvPr/>
        </p:nvSpPr>
        <p:spPr>
          <a:xfrm>
            <a:off x="2913046" y="1687300"/>
            <a:ext cx="41091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FF0000"/>
                </a:solidFill>
                <a:latin typeface="Calibri"/>
                <a:ea typeface="Calibri"/>
                <a:cs typeface="Calibri"/>
                <a:sym typeface="Calibri"/>
              </a:rPr>
              <a:t>RL</a:t>
            </a:r>
          </a:p>
        </p:txBody>
      </p:sp>
      <p:sp>
        <p:nvSpPr>
          <p:cNvPr id="451" name="Shape 451"/>
          <p:cNvSpPr txBox="1"/>
          <p:nvPr/>
        </p:nvSpPr>
        <p:spPr>
          <a:xfrm>
            <a:off x="2940842" y="3385130"/>
            <a:ext cx="41091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FF0000"/>
                </a:solidFill>
                <a:latin typeface="Calibri"/>
                <a:ea typeface="Calibri"/>
                <a:cs typeface="Calibri"/>
                <a:sym typeface="Calibri"/>
              </a:rPr>
              <a:t>RL</a:t>
            </a:r>
          </a:p>
        </p:txBody>
      </p:sp>
      <p:sp>
        <p:nvSpPr>
          <p:cNvPr id="452" name="Shape 452"/>
          <p:cNvSpPr txBox="1"/>
          <p:nvPr/>
        </p:nvSpPr>
        <p:spPr>
          <a:xfrm>
            <a:off x="173831" y="4802507"/>
            <a:ext cx="41091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FF0000"/>
                </a:solidFill>
                <a:latin typeface="Calibri"/>
                <a:ea typeface="Calibri"/>
                <a:cs typeface="Calibri"/>
                <a:sym typeface="Calibri"/>
              </a:rPr>
              <a:t>RL</a:t>
            </a:r>
          </a:p>
        </p:txBody>
      </p:sp>
      <p:sp>
        <p:nvSpPr>
          <p:cNvPr id="453" name="Shape 453"/>
          <p:cNvSpPr txBox="1"/>
          <p:nvPr/>
        </p:nvSpPr>
        <p:spPr>
          <a:xfrm>
            <a:off x="1453575" y="4802507"/>
            <a:ext cx="41091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FF0000"/>
                </a:solidFill>
                <a:latin typeface="Calibri"/>
                <a:ea typeface="Calibri"/>
                <a:cs typeface="Calibri"/>
                <a:sym typeface="Calibri"/>
              </a:rPr>
              <a:t>RL</a:t>
            </a:r>
          </a:p>
        </p:txBody>
      </p:sp>
      <p:sp>
        <p:nvSpPr>
          <p:cNvPr id="454" name="Shape 454"/>
          <p:cNvSpPr txBox="1"/>
          <p:nvPr/>
        </p:nvSpPr>
        <p:spPr>
          <a:xfrm>
            <a:off x="2942675" y="4802275"/>
            <a:ext cx="41091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FF0000"/>
                </a:solidFill>
                <a:latin typeface="Calibri"/>
                <a:ea typeface="Calibri"/>
                <a:cs typeface="Calibri"/>
                <a:sym typeface="Calibri"/>
              </a:rPr>
              <a:t>RL</a:t>
            </a:r>
          </a:p>
        </p:txBody>
      </p:sp>
      <p:sp>
        <p:nvSpPr>
          <p:cNvPr id="455" name="Shape 455"/>
          <p:cNvSpPr txBox="1"/>
          <p:nvPr/>
        </p:nvSpPr>
        <p:spPr>
          <a:xfrm>
            <a:off x="6098005" y="2087716"/>
            <a:ext cx="2444716"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rgbClr val="0070C0"/>
                </a:solidFill>
                <a:latin typeface="Calibri"/>
                <a:ea typeface="Calibri"/>
                <a:cs typeface="Calibri"/>
                <a:sym typeface="Calibri"/>
              </a:rPr>
              <a:t>GB – Glacier Basin</a:t>
            </a:r>
          </a:p>
        </p:txBody>
      </p:sp>
      <p:sp>
        <p:nvSpPr>
          <p:cNvPr id="456" name="Shape 456"/>
          <p:cNvSpPr txBox="1"/>
          <p:nvPr/>
        </p:nvSpPr>
        <p:spPr>
          <a:xfrm>
            <a:off x="5162755" y="1841867"/>
            <a:ext cx="47564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0070C0"/>
                </a:solidFill>
                <a:latin typeface="Calibri"/>
                <a:ea typeface="Calibri"/>
                <a:cs typeface="Calibri"/>
                <a:sym typeface="Calibri"/>
              </a:rPr>
              <a:t>GB</a:t>
            </a:r>
          </a:p>
        </p:txBody>
      </p:sp>
      <p:sp>
        <p:nvSpPr>
          <p:cNvPr id="457" name="Shape 457"/>
          <p:cNvSpPr txBox="1"/>
          <p:nvPr/>
        </p:nvSpPr>
        <p:spPr>
          <a:xfrm>
            <a:off x="5162755" y="3251350"/>
            <a:ext cx="47564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0070C0"/>
                </a:solidFill>
                <a:latin typeface="Calibri"/>
                <a:ea typeface="Calibri"/>
                <a:cs typeface="Calibri"/>
                <a:sym typeface="Calibri"/>
              </a:rPr>
              <a:t>GB</a:t>
            </a:r>
          </a:p>
        </p:txBody>
      </p:sp>
      <p:sp>
        <p:nvSpPr>
          <p:cNvPr id="458" name="Shape 458"/>
          <p:cNvSpPr txBox="1"/>
          <p:nvPr/>
        </p:nvSpPr>
        <p:spPr>
          <a:xfrm>
            <a:off x="5149692" y="4790603"/>
            <a:ext cx="47564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0070C0"/>
                </a:solidFill>
                <a:latin typeface="Calibri"/>
                <a:ea typeface="Calibri"/>
                <a:cs typeface="Calibri"/>
                <a:sym typeface="Calibri"/>
              </a:rPr>
              <a:t>GB</a:t>
            </a:r>
          </a:p>
        </p:txBody>
      </p:sp>
      <p:sp>
        <p:nvSpPr>
          <p:cNvPr id="460" name="Shape 460"/>
          <p:cNvSpPr txBox="1"/>
          <p:nvPr/>
        </p:nvSpPr>
        <p:spPr>
          <a:xfrm>
            <a:off x="3126206" y="6172412"/>
            <a:ext cx="47564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0070C0"/>
                </a:solidFill>
                <a:latin typeface="Calibri"/>
                <a:ea typeface="Calibri"/>
                <a:cs typeface="Calibri"/>
                <a:sym typeface="Calibri"/>
              </a:rPr>
              <a:t>GB</a:t>
            </a:r>
          </a:p>
        </p:txBody>
      </p:sp>
      <p:sp>
        <p:nvSpPr>
          <p:cNvPr id="461" name="Shape 461"/>
          <p:cNvSpPr txBox="1"/>
          <p:nvPr/>
        </p:nvSpPr>
        <p:spPr>
          <a:xfrm>
            <a:off x="1327033" y="6172412"/>
            <a:ext cx="47564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0070C0"/>
                </a:solidFill>
                <a:latin typeface="Calibri"/>
                <a:ea typeface="Calibri"/>
                <a:cs typeface="Calibri"/>
                <a:sym typeface="Calibri"/>
              </a:rPr>
              <a:t>GB</a:t>
            </a:r>
          </a:p>
        </p:txBody>
      </p:sp>
      <p:sp>
        <p:nvSpPr>
          <p:cNvPr id="462" name="Shape 462"/>
          <p:cNvSpPr txBox="1"/>
          <p:nvPr/>
        </p:nvSpPr>
        <p:spPr>
          <a:xfrm>
            <a:off x="480441" y="1687300"/>
            <a:ext cx="47564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0070C0"/>
                </a:solidFill>
                <a:latin typeface="Calibri"/>
                <a:ea typeface="Calibri"/>
                <a:cs typeface="Calibri"/>
                <a:sym typeface="Calibri"/>
              </a:rPr>
              <a:t>GB</a:t>
            </a:r>
          </a:p>
        </p:txBody>
      </p:sp>
      <p:sp>
        <p:nvSpPr>
          <p:cNvPr id="463" name="Shape 463"/>
          <p:cNvSpPr txBox="1"/>
          <p:nvPr/>
        </p:nvSpPr>
        <p:spPr>
          <a:xfrm>
            <a:off x="1429359" y="1712216"/>
            <a:ext cx="47564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0070C0"/>
                </a:solidFill>
                <a:latin typeface="Calibri"/>
                <a:ea typeface="Calibri"/>
                <a:cs typeface="Calibri"/>
                <a:sym typeface="Calibri"/>
              </a:rPr>
              <a:t>GB</a:t>
            </a:r>
          </a:p>
        </p:txBody>
      </p:sp>
      <p:sp>
        <p:nvSpPr>
          <p:cNvPr id="464" name="Shape 464"/>
          <p:cNvSpPr txBox="1"/>
          <p:nvPr/>
        </p:nvSpPr>
        <p:spPr>
          <a:xfrm>
            <a:off x="2397365" y="1687300"/>
            <a:ext cx="47564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0070C0"/>
                </a:solidFill>
                <a:latin typeface="Calibri"/>
                <a:ea typeface="Calibri"/>
                <a:cs typeface="Calibri"/>
                <a:sym typeface="Calibri"/>
              </a:rPr>
              <a:t>GB</a:t>
            </a:r>
          </a:p>
        </p:txBody>
      </p:sp>
      <p:sp>
        <p:nvSpPr>
          <p:cNvPr id="465" name="Shape 465"/>
          <p:cNvSpPr txBox="1"/>
          <p:nvPr/>
        </p:nvSpPr>
        <p:spPr>
          <a:xfrm>
            <a:off x="3880973" y="4802507"/>
            <a:ext cx="47564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0070C0"/>
                </a:solidFill>
                <a:latin typeface="Calibri"/>
                <a:ea typeface="Calibri"/>
                <a:cs typeface="Calibri"/>
                <a:sym typeface="Calibri"/>
              </a:rPr>
              <a:t>GB</a:t>
            </a:r>
          </a:p>
        </p:txBody>
      </p:sp>
      <p:sp>
        <p:nvSpPr>
          <p:cNvPr id="466" name="Shape 466"/>
          <p:cNvSpPr txBox="1"/>
          <p:nvPr/>
        </p:nvSpPr>
        <p:spPr>
          <a:xfrm>
            <a:off x="6098005" y="3020516"/>
            <a:ext cx="2864459"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Calibri"/>
                <a:ea typeface="Calibri"/>
                <a:cs typeface="Calibri"/>
                <a:sym typeface="Calibri"/>
              </a:rPr>
              <a:t>Practice “collecting data”</a:t>
            </a:r>
          </a:p>
        </p:txBody>
      </p:sp>
      <p:sp>
        <p:nvSpPr>
          <p:cNvPr id="467" name="Shape 467"/>
          <p:cNvSpPr txBox="1"/>
          <p:nvPr/>
        </p:nvSpPr>
        <p:spPr>
          <a:xfrm>
            <a:off x="-19049" y="0"/>
            <a:ext cx="581428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rgbClr val="7F7F7F"/>
                </a:solidFill>
                <a:latin typeface="Calibri"/>
                <a:ea typeface="Calibri"/>
                <a:cs typeface="Calibri"/>
                <a:sym typeface="Calibri"/>
              </a:rPr>
              <a:t>III. Focal Species Identification</a:t>
            </a:r>
          </a:p>
        </p:txBody>
      </p:sp>
      <p:pic>
        <p:nvPicPr>
          <p:cNvPr id="35" name="Picture 34" descr="ANGARG.jpg"/>
          <p:cNvPicPr>
            <a:picLocks noChangeAspect="1"/>
          </p:cNvPicPr>
          <p:nvPr/>
        </p:nvPicPr>
        <p:blipFill>
          <a:blip r:embed="rId9"/>
          <a:stretch>
            <a:fillRect/>
          </a:stretch>
        </p:blipFill>
        <p:spPr>
          <a:xfrm>
            <a:off x="3641686" y="5238203"/>
            <a:ext cx="1789991" cy="1303540"/>
          </a:xfrm>
          <a:prstGeom prst="rect">
            <a:avLst/>
          </a:prstGeom>
        </p:spPr>
      </p:pic>
      <p:sp>
        <p:nvSpPr>
          <p:cNvPr id="468" name="Shape 468"/>
          <p:cNvSpPr txBox="1"/>
          <p:nvPr/>
        </p:nvSpPr>
        <p:spPr>
          <a:xfrm>
            <a:off x="6093246" y="1688975"/>
            <a:ext cx="1580029"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chemeClr val="dk1"/>
                </a:solidFill>
                <a:latin typeface="Calibri"/>
                <a:ea typeface="Calibri"/>
                <a:cs typeface="Calibri"/>
                <a:sym typeface="Calibri"/>
              </a:rPr>
              <a:t>Both</a:t>
            </a:r>
          </a:p>
        </p:txBody>
      </p:sp>
      <p:sp>
        <p:nvSpPr>
          <p:cNvPr id="459" name="Shape 459"/>
          <p:cNvSpPr txBox="1"/>
          <p:nvPr/>
        </p:nvSpPr>
        <p:spPr>
          <a:xfrm>
            <a:off x="4956037" y="6172412"/>
            <a:ext cx="475640" cy="369332"/>
          </a:xfrm>
          <a:prstGeom prst="rect">
            <a:avLst/>
          </a:prstGeom>
          <a:solidFill>
            <a:srgbClr val="F2F2F2">
              <a:alpha val="69803"/>
            </a:srgbClr>
          </a:solid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rgbClr val="0070C0"/>
                </a:solidFill>
                <a:latin typeface="Calibri"/>
                <a:ea typeface="Calibri"/>
                <a:cs typeface="Calibri"/>
                <a:sym typeface="Calibri"/>
              </a:rPr>
              <a:t>GB</a:t>
            </a:r>
          </a:p>
        </p:txBody>
      </p:sp>
    </p:spTree>
    <p:extLst>
      <p:ext uri="{BB962C8B-B14F-4D97-AF65-F5344CB8AC3E}">
        <p14:creationId xmlns:p14="http://schemas.microsoft.com/office/powerpoint/2010/main" val="1941606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150" y="-1"/>
            <a:ext cx="9286142" cy="6964607"/>
          </a:xfrm>
          <a:prstGeom prst="rect">
            <a:avLst/>
          </a:prstGeom>
        </p:spPr>
      </p:pic>
      <p:sp>
        <p:nvSpPr>
          <p:cNvPr id="10" name="Content Placeholder 2"/>
          <p:cNvSpPr txBox="1">
            <a:spLocks/>
          </p:cNvSpPr>
          <p:nvPr/>
        </p:nvSpPr>
        <p:spPr>
          <a:xfrm>
            <a:off x="0" y="0"/>
            <a:ext cx="9144000" cy="5867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smtClean="0"/>
          </a:p>
        </p:txBody>
      </p:sp>
      <p:sp>
        <p:nvSpPr>
          <p:cNvPr id="7" name="Title 1"/>
          <p:cNvSpPr txBox="1">
            <a:spLocks/>
          </p:cNvSpPr>
          <p:nvPr/>
        </p:nvSpPr>
        <p:spPr>
          <a:xfrm>
            <a:off x="-57150" y="0"/>
            <a:ext cx="9286142" cy="1676400"/>
          </a:xfrm>
          <a:prstGeom prst="rect">
            <a:avLst/>
          </a:prstGeom>
          <a:effectLst/>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err="1" smtClean="0">
                <a:effectLst>
                  <a:outerShdw blurRad="38100" dist="38100" dir="2700000" algn="tl">
                    <a:srgbClr val="000000">
                      <a:alpha val="43137"/>
                    </a:srgbClr>
                  </a:outerShdw>
                </a:effectLst>
              </a:rPr>
              <a:t>MeadoWatch</a:t>
            </a:r>
            <a:r>
              <a:rPr lang="en-US" sz="3600" dirty="0" smtClean="0">
                <a:effectLst>
                  <a:outerShdw blurRad="38100" dist="38100" dir="2700000" algn="tl">
                    <a:srgbClr val="000000">
                      <a:alpha val="43137"/>
                    </a:srgbClr>
                  </a:outerShdw>
                </a:effectLst>
              </a:rPr>
              <a:t>: exploring the link between climate and wildflower phenology</a:t>
            </a:r>
            <a:endParaRPr lang="en-US" sz="3600" dirty="0">
              <a:effectLst>
                <a:outerShdw blurRad="38100" dist="38100" dir="2700000" algn="tl">
                  <a:srgbClr val="000000">
                    <a:alpha val="43137"/>
                  </a:srgbClr>
                </a:outerShdw>
              </a:effectLst>
            </a:endParaRPr>
          </a:p>
        </p:txBody>
      </p:sp>
      <p:sp>
        <p:nvSpPr>
          <p:cNvPr id="8" name="TextBox 7"/>
          <p:cNvSpPr txBox="1"/>
          <p:nvPr/>
        </p:nvSpPr>
        <p:spPr>
          <a:xfrm>
            <a:off x="1158894" y="1420594"/>
            <a:ext cx="6858000" cy="4955203"/>
          </a:xfrm>
          <a:prstGeom prst="rect">
            <a:avLst/>
          </a:prstGeom>
          <a:solidFill>
            <a:srgbClr val="FFFFFF">
              <a:alpha val="69804"/>
            </a:srgbClr>
          </a:solidFill>
        </p:spPr>
        <p:txBody>
          <a:bodyPr wrap="square" rtlCol="0">
            <a:spAutoFit/>
          </a:bodyPr>
          <a:lstStyle/>
          <a:p>
            <a:r>
              <a:rPr lang="en-US" sz="4800" dirty="0" smtClean="0"/>
              <a:t>Outline for Today</a:t>
            </a:r>
            <a:endParaRPr lang="en-US" sz="1400" dirty="0" smtClean="0"/>
          </a:p>
          <a:p>
            <a:pPr marL="285750" indent="-285750">
              <a:spcBef>
                <a:spcPts val="1200"/>
              </a:spcBef>
              <a:buFont typeface="Arial" pitchFamily="34" charset="0"/>
              <a:buChar char="•"/>
            </a:pPr>
            <a:r>
              <a:rPr lang="en-US" sz="3200" dirty="0" smtClean="0"/>
              <a:t>Background</a:t>
            </a:r>
          </a:p>
          <a:p>
            <a:pPr marL="914400" lvl="1" indent="-457200">
              <a:buFont typeface="Courier New" pitchFamily="49" charset="0"/>
              <a:buChar char="o"/>
            </a:pPr>
            <a:r>
              <a:rPr lang="en-US" sz="2000" dirty="0" smtClean="0"/>
              <a:t>Phenology &amp; climate change</a:t>
            </a:r>
          </a:p>
          <a:p>
            <a:pPr marL="914400" lvl="1" indent="-457200">
              <a:buFont typeface="Courier New" pitchFamily="49" charset="0"/>
              <a:buChar char="o"/>
            </a:pPr>
            <a:r>
              <a:rPr lang="en-US" sz="2000" dirty="0" smtClean="0"/>
              <a:t>Why we care</a:t>
            </a:r>
          </a:p>
          <a:p>
            <a:pPr marL="285750" indent="-285750">
              <a:spcBef>
                <a:spcPts val="1200"/>
              </a:spcBef>
              <a:buFont typeface="Arial" pitchFamily="34" charset="0"/>
              <a:buChar char="•"/>
            </a:pPr>
            <a:r>
              <a:rPr lang="en-US" sz="3200" dirty="0" err="1" smtClean="0"/>
              <a:t>MeadoWatch</a:t>
            </a:r>
            <a:r>
              <a:rPr lang="en-US" sz="3200" dirty="0" smtClean="0"/>
              <a:t> Design</a:t>
            </a:r>
          </a:p>
          <a:p>
            <a:pPr marL="914400" lvl="1" indent="-457200">
              <a:buFont typeface="Courier New" pitchFamily="49" charset="0"/>
              <a:buChar char="o"/>
            </a:pPr>
            <a:r>
              <a:rPr lang="en-US" sz="2000" dirty="0" smtClean="0"/>
              <a:t>History</a:t>
            </a:r>
          </a:p>
          <a:p>
            <a:pPr marL="914400" lvl="1" indent="-457200">
              <a:buFont typeface="Courier New" pitchFamily="49" charset="0"/>
              <a:buChar char="o"/>
            </a:pPr>
            <a:r>
              <a:rPr lang="en-US" sz="2000" dirty="0" smtClean="0"/>
              <a:t>Program design (where, what, how)</a:t>
            </a:r>
          </a:p>
          <a:p>
            <a:pPr marL="914400" lvl="1" indent="-457200">
              <a:buFont typeface="Courier New" pitchFamily="49" charset="0"/>
              <a:buChar char="o"/>
            </a:pPr>
            <a:r>
              <a:rPr lang="en-US" sz="2000" dirty="0" smtClean="0"/>
              <a:t>Results (highlights)</a:t>
            </a:r>
          </a:p>
          <a:p>
            <a:pPr marL="282575" indent="-282575">
              <a:spcBef>
                <a:spcPts val="1200"/>
              </a:spcBef>
              <a:buFont typeface="Arial" panose="020B0604020202020204" pitchFamily="34" charset="0"/>
              <a:buChar char="•"/>
            </a:pPr>
            <a:r>
              <a:rPr lang="en-US" sz="3200" dirty="0" smtClean="0"/>
              <a:t>Species Identification &amp; Practice</a:t>
            </a:r>
          </a:p>
          <a:p>
            <a:pPr marL="282575" indent="-282575">
              <a:spcBef>
                <a:spcPts val="1200"/>
              </a:spcBef>
              <a:buFont typeface="Arial" panose="020B0604020202020204" pitchFamily="34" charset="0"/>
              <a:buChar char="•"/>
            </a:pPr>
            <a:r>
              <a:rPr lang="en-US" sz="3200" dirty="0" smtClean="0"/>
              <a:t>Parting words</a:t>
            </a:r>
          </a:p>
        </p:txBody>
      </p:sp>
    </p:spTree>
    <p:extLst>
      <p:ext uri="{BB962C8B-B14F-4D97-AF65-F5344CB8AC3E}">
        <p14:creationId xmlns:p14="http://schemas.microsoft.com/office/powerpoint/2010/main" val="733934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49" y="1"/>
            <a:ext cx="5814284" cy="646331"/>
          </a:xfrm>
          <a:prstGeom prst="rect">
            <a:avLst/>
          </a:prstGeom>
          <a:noFill/>
        </p:spPr>
        <p:txBody>
          <a:bodyPr wrap="none" rtlCol="0">
            <a:spAutoFit/>
          </a:bodyPr>
          <a:lstStyle/>
          <a:p>
            <a:pPr lvl="0">
              <a:buSzPct val="25000"/>
            </a:pPr>
            <a:r>
              <a:rPr lang="en-US" sz="3600" dirty="0">
                <a:solidFill>
                  <a:srgbClr val="7F7F7F"/>
                </a:solidFill>
                <a:ea typeface="Calibri"/>
                <a:cs typeface="Calibri"/>
                <a:sym typeface="Calibri"/>
              </a:rPr>
              <a:t>III. Focal Species Identification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846" y="2760074"/>
            <a:ext cx="2874062" cy="2283041"/>
          </a:xfrm>
          <a:prstGeom prst="rect">
            <a:avLst/>
          </a:prstGeom>
        </p:spPr>
      </p:pic>
      <p:sp>
        <p:nvSpPr>
          <p:cNvPr id="6" name="TextBox 5"/>
          <p:cNvSpPr txBox="1"/>
          <p:nvPr/>
        </p:nvSpPr>
        <p:spPr>
          <a:xfrm>
            <a:off x="701100" y="5043115"/>
            <a:ext cx="7807843" cy="461665"/>
          </a:xfrm>
          <a:prstGeom prst="rect">
            <a:avLst/>
          </a:prstGeom>
          <a:noFill/>
        </p:spPr>
        <p:txBody>
          <a:bodyPr wrap="none" rtlCol="0">
            <a:spAutoFit/>
          </a:bodyPr>
          <a:lstStyle/>
          <a:p>
            <a:r>
              <a:rPr lang="en-US" sz="2400" dirty="0"/>
              <a:t>Bud       -&gt;             Flower               -&gt;         Fruit          -&gt;         Seed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971" y="2760074"/>
            <a:ext cx="1687320" cy="228304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2175" y="2760073"/>
            <a:ext cx="2002467" cy="2283041"/>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6974" t="14784" r="12623" b="3487"/>
          <a:stretch/>
        </p:blipFill>
        <p:spPr>
          <a:xfrm>
            <a:off x="7051422" y="2760073"/>
            <a:ext cx="1862277" cy="2283041"/>
          </a:xfrm>
          <a:prstGeom prst="rect">
            <a:avLst/>
          </a:prstGeom>
        </p:spPr>
      </p:pic>
      <p:sp>
        <p:nvSpPr>
          <p:cNvPr id="9" name="TextBox 8"/>
          <p:cNvSpPr txBox="1"/>
          <p:nvPr/>
        </p:nvSpPr>
        <p:spPr>
          <a:xfrm>
            <a:off x="0" y="5606398"/>
            <a:ext cx="1924595" cy="1015663"/>
          </a:xfrm>
          <a:prstGeom prst="rect">
            <a:avLst/>
          </a:prstGeom>
          <a:noFill/>
        </p:spPr>
        <p:txBody>
          <a:bodyPr wrap="square" rtlCol="0">
            <a:spAutoFit/>
          </a:bodyPr>
          <a:lstStyle/>
          <a:p>
            <a:pPr algn="ctr"/>
            <a:r>
              <a:rPr lang="en-US" sz="2000" dirty="0" smtClean="0">
                <a:solidFill>
                  <a:prstClr val="black"/>
                </a:solidFill>
              </a:rPr>
              <a:t>A flower (or flowers) </a:t>
            </a:r>
            <a:r>
              <a:rPr lang="en-US" sz="2000" dirty="0" smtClean="0">
                <a:solidFill>
                  <a:prstClr val="black"/>
                </a:solidFill>
              </a:rPr>
              <a:t>not yet open.</a:t>
            </a:r>
            <a:endParaRPr lang="en-US" sz="2000" dirty="0">
              <a:solidFill>
                <a:prstClr val="black"/>
              </a:solidFill>
            </a:endParaRPr>
          </a:p>
        </p:txBody>
      </p:sp>
      <p:sp>
        <p:nvSpPr>
          <p:cNvPr id="11" name="TextBox 10"/>
          <p:cNvSpPr txBox="1"/>
          <p:nvPr/>
        </p:nvSpPr>
        <p:spPr>
          <a:xfrm>
            <a:off x="1933473" y="5599864"/>
            <a:ext cx="2762815" cy="1015663"/>
          </a:xfrm>
          <a:prstGeom prst="rect">
            <a:avLst/>
          </a:prstGeom>
          <a:noFill/>
        </p:spPr>
        <p:txBody>
          <a:bodyPr wrap="square" rtlCol="0">
            <a:spAutoFit/>
          </a:bodyPr>
          <a:lstStyle/>
          <a:p>
            <a:pPr algn="ctr"/>
            <a:r>
              <a:rPr lang="en-US" sz="2000" dirty="0">
                <a:solidFill>
                  <a:prstClr val="black"/>
                </a:solidFill>
              </a:rPr>
              <a:t>When the reproductive parts are visible and available for pollinators.               </a:t>
            </a:r>
          </a:p>
        </p:txBody>
      </p:sp>
      <p:sp>
        <p:nvSpPr>
          <p:cNvPr id="12" name="TextBox 11"/>
          <p:cNvSpPr txBox="1"/>
          <p:nvPr/>
        </p:nvSpPr>
        <p:spPr>
          <a:xfrm>
            <a:off x="4994354" y="5436534"/>
            <a:ext cx="1819606" cy="1323439"/>
          </a:xfrm>
          <a:prstGeom prst="rect">
            <a:avLst/>
          </a:prstGeom>
          <a:noFill/>
        </p:spPr>
        <p:txBody>
          <a:bodyPr wrap="square" rtlCol="0">
            <a:spAutoFit/>
          </a:bodyPr>
          <a:lstStyle/>
          <a:p>
            <a:pPr algn="ctr"/>
            <a:r>
              <a:rPr lang="en-US" sz="2000" dirty="0">
                <a:solidFill>
                  <a:prstClr val="black"/>
                </a:solidFill>
              </a:rPr>
              <a:t>A fruit with maturing </a:t>
            </a:r>
            <a:r>
              <a:rPr lang="en-US" sz="2000" dirty="0" smtClean="0">
                <a:solidFill>
                  <a:prstClr val="black"/>
                </a:solidFill>
              </a:rPr>
              <a:t>seeds (but seeds immature).               </a:t>
            </a:r>
            <a:endParaRPr lang="en-US" sz="2000" dirty="0">
              <a:solidFill>
                <a:prstClr val="black"/>
              </a:solidFill>
            </a:endParaRPr>
          </a:p>
        </p:txBody>
      </p:sp>
      <p:sp>
        <p:nvSpPr>
          <p:cNvPr id="13" name="TextBox 12"/>
          <p:cNvSpPr txBox="1"/>
          <p:nvPr/>
        </p:nvSpPr>
        <p:spPr>
          <a:xfrm>
            <a:off x="7053506" y="5445977"/>
            <a:ext cx="1819606" cy="1323439"/>
          </a:xfrm>
          <a:prstGeom prst="rect">
            <a:avLst/>
          </a:prstGeom>
          <a:noFill/>
        </p:spPr>
        <p:txBody>
          <a:bodyPr wrap="square" rtlCol="0">
            <a:spAutoFit/>
          </a:bodyPr>
          <a:lstStyle/>
          <a:p>
            <a:pPr algn="ctr"/>
            <a:r>
              <a:rPr lang="en-US" sz="2000" dirty="0" smtClean="0">
                <a:solidFill>
                  <a:prstClr val="black"/>
                </a:solidFill>
              </a:rPr>
              <a:t>Mature seeds that are being released from capsules / fruits</a:t>
            </a:r>
            <a:endParaRPr lang="en-US" sz="2000" dirty="0">
              <a:solidFill>
                <a:prstClr val="black"/>
              </a:solidFill>
            </a:endParaRPr>
          </a:p>
        </p:txBody>
      </p:sp>
      <p:sp>
        <p:nvSpPr>
          <p:cNvPr id="14" name="Shape 486"/>
          <p:cNvSpPr txBox="1"/>
          <p:nvPr/>
        </p:nvSpPr>
        <p:spPr>
          <a:xfrm>
            <a:off x="0" y="412285"/>
            <a:ext cx="9535428" cy="1785484"/>
          </a:xfrm>
          <a:prstGeom prst="rect">
            <a:avLst/>
          </a:prstGeom>
          <a:noFill/>
          <a:ln>
            <a:noFill/>
          </a:ln>
        </p:spPr>
        <p:txBody>
          <a:bodyPr lIns="91425" tIns="45700" rIns="91425" bIns="45700" anchor="t" anchorCtr="0">
            <a:noAutofit/>
          </a:bodyPr>
          <a:lstStyle/>
          <a:p>
            <a:pPr marR="0" lvl="0" algn="l" rtl="0">
              <a:spcBef>
                <a:spcPts val="0"/>
              </a:spcBef>
              <a:buClr>
                <a:schemeClr val="dk1"/>
              </a:buClr>
              <a:buSzPct val="100000"/>
            </a:pPr>
            <a:r>
              <a:rPr lang="en-US" sz="3600" dirty="0" smtClean="0">
                <a:solidFill>
                  <a:schemeClr val="dk1"/>
                </a:solidFill>
                <a:latin typeface="Calibri"/>
                <a:ea typeface="Calibri"/>
                <a:cs typeface="Calibri"/>
                <a:sym typeface="Calibri"/>
              </a:rPr>
              <a:t>Plant reproductive phenology</a:t>
            </a:r>
            <a:endParaRPr lang="en-US" sz="240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Pay attention to what distinguishes adjacent </a:t>
            </a:r>
            <a:r>
              <a:rPr lang="en-US" sz="2400" dirty="0" err="1" smtClean="0">
                <a:solidFill>
                  <a:schemeClr val="dk1"/>
                </a:solidFill>
                <a:latin typeface="Calibri"/>
                <a:ea typeface="Calibri"/>
                <a:cs typeface="Calibri"/>
                <a:sym typeface="Calibri"/>
              </a:rPr>
              <a:t>phenophases</a:t>
            </a:r>
            <a:endParaRPr lang="en-US" sz="240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Earliest stages – watch for green buds (these are still buds!); Latest stages, </a:t>
            </a:r>
            <a:r>
              <a:rPr lang="en-US" sz="2400" dirty="0" smtClean="0">
                <a:solidFill>
                  <a:schemeClr val="dk1"/>
                </a:solidFill>
                <a:latin typeface="Calibri"/>
                <a:ea typeface="Calibri"/>
                <a:cs typeface="Calibri"/>
                <a:sym typeface="Calibri"/>
              </a:rPr>
              <a:t>look </a:t>
            </a:r>
            <a:r>
              <a:rPr lang="en-US" sz="2400" dirty="0" smtClean="0">
                <a:solidFill>
                  <a:schemeClr val="dk1"/>
                </a:solidFill>
                <a:latin typeface="Calibri"/>
                <a:ea typeface="Calibri"/>
                <a:cs typeface="Calibri"/>
                <a:sym typeface="Calibri"/>
              </a:rPr>
              <a:t>for </a:t>
            </a:r>
            <a:r>
              <a:rPr lang="en-US" sz="2400" dirty="0" smtClean="0">
                <a:solidFill>
                  <a:schemeClr val="dk1"/>
                </a:solidFill>
                <a:latin typeface="Calibri"/>
                <a:ea typeface="Calibri"/>
                <a:cs typeface="Calibri"/>
                <a:sym typeface="Calibri"/>
              </a:rPr>
              <a:t>brownish, dried out fruits / capsules AND </a:t>
            </a:r>
            <a:r>
              <a:rPr lang="en-US" sz="2400" dirty="0" smtClean="0">
                <a:solidFill>
                  <a:schemeClr val="dk1"/>
                </a:solidFill>
                <a:latin typeface="Calibri"/>
                <a:ea typeface="Calibri"/>
                <a:cs typeface="Calibri"/>
                <a:sym typeface="Calibri"/>
              </a:rPr>
              <a:t>seeds </a:t>
            </a:r>
            <a:r>
              <a:rPr lang="en-US" sz="2400" dirty="0" smtClean="0">
                <a:solidFill>
                  <a:schemeClr val="dk1"/>
                </a:solidFill>
                <a:latin typeface="Calibri"/>
                <a:ea typeface="Calibri"/>
                <a:cs typeface="Calibri"/>
                <a:sym typeface="Calibri"/>
              </a:rPr>
              <a:t>(once dispersed, no longer reproducing</a:t>
            </a:r>
            <a:r>
              <a:rPr lang="en-US" sz="2400" dirty="0" smtClean="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p:txBody>
      </p:sp>
      <p:sp>
        <p:nvSpPr>
          <p:cNvPr id="15" name="Shape 486"/>
          <p:cNvSpPr txBox="1"/>
          <p:nvPr/>
        </p:nvSpPr>
        <p:spPr>
          <a:xfrm>
            <a:off x="5545355" y="412284"/>
            <a:ext cx="3598645" cy="723597"/>
          </a:xfrm>
          <a:prstGeom prst="rect">
            <a:avLst/>
          </a:prstGeom>
          <a:noFill/>
          <a:ln>
            <a:noFill/>
          </a:ln>
        </p:spPr>
        <p:txBody>
          <a:bodyPr lIns="91425" tIns="45700" rIns="91425" bIns="45700" anchor="t" anchorCtr="0">
            <a:noAutofit/>
          </a:bodyPr>
          <a:lstStyle/>
          <a:p>
            <a:pPr marR="0" lvl="0" algn="l" rtl="0">
              <a:spcBef>
                <a:spcPts val="0"/>
              </a:spcBef>
              <a:buClr>
                <a:schemeClr val="dk1"/>
              </a:buClr>
              <a:buSzPct val="100000"/>
            </a:pPr>
            <a:r>
              <a:rPr lang="en-US" sz="3600" dirty="0" smtClean="0">
                <a:solidFill>
                  <a:schemeClr val="dk1"/>
                </a:solidFill>
                <a:latin typeface="Calibri"/>
                <a:ea typeface="Calibri"/>
                <a:cs typeface="Calibri"/>
                <a:sym typeface="Calibri"/>
              </a:rPr>
              <a:t>&amp; </a:t>
            </a:r>
            <a:r>
              <a:rPr lang="en-US" sz="3600" dirty="0" err="1" smtClean="0">
                <a:solidFill>
                  <a:schemeClr val="dk1"/>
                </a:solidFill>
                <a:latin typeface="Calibri"/>
                <a:ea typeface="Calibri"/>
                <a:cs typeface="Calibri"/>
                <a:sym typeface="Calibri"/>
              </a:rPr>
              <a:t>phenophases</a:t>
            </a:r>
            <a:endParaRPr lang="en-US" sz="2400" dirty="0" smtClean="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901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Shape 474"/>
          <p:cNvPicPr preferRelativeResize="0"/>
          <p:nvPr/>
        </p:nvPicPr>
        <p:blipFill rotWithShape="1">
          <a:blip r:embed="rId3">
            <a:alphaModFix/>
          </a:blip>
          <a:srcRect t="-9593" b="1"/>
          <a:stretch/>
        </p:blipFill>
        <p:spPr>
          <a:xfrm>
            <a:off x="260317" y="683394"/>
            <a:ext cx="3291406" cy="6047857"/>
          </a:xfrm>
          <a:prstGeom prst="rect">
            <a:avLst/>
          </a:prstGeom>
          <a:solidFill>
            <a:schemeClr val="bg1"/>
          </a:solidFill>
          <a:ln>
            <a:noFill/>
          </a:ln>
        </p:spPr>
      </p:pic>
      <p:pic>
        <p:nvPicPr>
          <p:cNvPr id="475" name="Shape 475"/>
          <p:cNvPicPr preferRelativeResize="0"/>
          <p:nvPr/>
        </p:nvPicPr>
        <p:blipFill rotWithShape="1">
          <a:blip r:embed="rId4">
            <a:alphaModFix/>
          </a:blip>
          <a:srcRect/>
          <a:stretch/>
        </p:blipFill>
        <p:spPr>
          <a:xfrm>
            <a:off x="2480885" y="6482865"/>
            <a:ext cx="1077064" cy="265858"/>
          </a:xfrm>
          <a:prstGeom prst="rect">
            <a:avLst/>
          </a:prstGeom>
          <a:solidFill>
            <a:srgbClr val="F0F0F0"/>
          </a:solidFill>
          <a:ln>
            <a:noFill/>
          </a:ln>
        </p:spPr>
      </p:pic>
      <p:sp>
        <p:nvSpPr>
          <p:cNvPr id="476" name="Shape 476"/>
          <p:cNvSpPr txBox="1"/>
          <p:nvPr/>
        </p:nvSpPr>
        <p:spPr>
          <a:xfrm>
            <a:off x="265543" y="640767"/>
            <a:ext cx="2435838" cy="830996"/>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2400" dirty="0">
                <a:solidFill>
                  <a:schemeClr val="dk1"/>
                </a:solidFill>
                <a:latin typeface="Calibri"/>
                <a:ea typeface="Calibri"/>
                <a:cs typeface="Calibri"/>
                <a:sym typeface="Calibri"/>
              </a:rPr>
              <a:t>Line Drawings by </a:t>
            </a:r>
          </a:p>
          <a:p>
            <a:pPr marL="0" marR="0" lvl="0" indent="0" rtl="0">
              <a:spcBef>
                <a:spcPts val="0"/>
              </a:spcBef>
              <a:buSzPct val="25000"/>
              <a:buNone/>
            </a:pPr>
            <a:r>
              <a:rPr lang="en-US" sz="2400" dirty="0">
                <a:solidFill>
                  <a:schemeClr val="dk1"/>
                </a:solidFill>
                <a:latin typeface="Calibri"/>
                <a:ea typeface="Calibri"/>
                <a:cs typeface="Calibri"/>
                <a:sym typeface="Calibri"/>
              </a:rPr>
              <a:t>Kari </a:t>
            </a:r>
            <a:r>
              <a:rPr lang="en-US" sz="2400" dirty="0" smtClean="0">
                <a:solidFill>
                  <a:schemeClr val="dk1"/>
                </a:solidFill>
                <a:latin typeface="Calibri"/>
                <a:ea typeface="Calibri"/>
                <a:cs typeface="Calibri"/>
                <a:sym typeface="Calibri"/>
              </a:rPr>
              <a:t>Berger!</a:t>
            </a:r>
            <a:endParaRPr lang="en-US" sz="2400" dirty="0">
              <a:solidFill>
                <a:schemeClr val="dk1"/>
              </a:solidFill>
              <a:latin typeface="Calibri"/>
              <a:ea typeface="Calibri"/>
              <a:cs typeface="Calibri"/>
              <a:sym typeface="Calibri"/>
            </a:endParaRPr>
          </a:p>
        </p:txBody>
      </p:sp>
      <p:sp>
        <p:nvSpPr>
          <p:cNvPr id="477" name="Shape 477"/>
          <p:cNvSpPr txBox="1"/>
          <p:nvPr/>
        </p:nvSpPr>
        <p:spPr>
          <a:xfrm>
            <a:off x="-19049" y="0"/>
            <a:ext cx="581428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dirty="0">
                <a:solidFill>
                  <a:srgbClr val="7F7F7F"/>
                </a:solidFill>
                <a:latin typeface="Calibri"/>
                <a:ea typeface="Calibri"/>
                <a:cs typeface="Calibri"/>
                <a:sym typeface="Calibri"/>
              </a:rPr>
              <a:t>III. Focal Species Identification</a:t>
            </a:r>
          </a:p>
        </p:txBody>
      </p:sp>
      <p:sp>
        <p:nvSpPr>
          <p:cNvPr id="7" name="Shape 486"/>
          <p:cNvSpPr txBox="1"/>
          <p:nvPr/>
        </p:nvSpPr>
        <p:spPr>
          <a:xfrm>
            <a:off x="3805187" y="681789"/>
            <a:ext cx="5194434" cy="3416319"/>
          </a:xfrm>
          <a:prstGeom prst="rect">
            <a:avLst/>
          </a:prstGeom>
          <a:noFill/>
          <a:ln>
            <a:noFill/>
          </a:ln>
        </p:spPr>
        <p:txBody>
          <a:bodyPr lIns="91425" tIns="45700" rIns="91425" bIns="45700" anchor="t" anchorCtr="0">
            <a:noAutofit/>
          </a:bodyPr>
          <a:lstStyle/>
          <a:p>
            <a:pPr marR="0" lvl="0" algn="l" rtl="0">
              <a:spcBef>
                <a:spcPts val="0"/>
              </a:spcBef>
              <a:buClr>
                <a:schemeClr val="dk1"/>
              </a:buClr>
              <a:buSzPct val="100000"/>
            </a:pPr>
            <a:r>
              <a:rPr lang="en-US" sz="3600" dirty="0" smtClean="0">
                <a:solidFill>
                  <a:schemeClr val="dk1"/>
                </a:solidFill>
                <a:latin typeface="Calibri"/>
                <a:ea typeface="Calibri"/>
                <a:cs typeface="Calibri"/>
                <a:sym typeface="Calibri"/>
              </a:rPr>
              <a:t>Plants and Leaves:</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Pay attention to leaf shape, teeth, arrangement</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Size can also be useful (but be careful early in the growing season as plants are still growing)</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5031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228"/>
              </a:buClr>
              <a:buSzPct val="25000"/>
              <a:buFont typeface="Calibri"/>
              <a:buNone/>
            </a:pPr>
            <a:r>
              <a:rPr lang="en-US" sz="3959" b="1" i="0" u="none" strike="noStrike" cap="none">
                <a:solidFill>
                  <a:srgbClr val="4F6228"/>
                </a:solidFill>
                <a:latin typeface="Calibri"/>
                <a:ea typeface="Calibri"/>
                <a:cs typeface="Calibri"/>
                <a:sym typeface="Calibri"/>
              </a:rPr>
              <a:t>Avalanche Lily </a:t>
            </a:r>
            <a:r>
              <a:rPr lang="en-US" sz="3959" b="0" i="0" u="none" strike="noStrike" cap="none">
                <a:solidFill>
                  <a:srgbClr val="4F6228"/>
                </a:solidFill>
                <a:latin typeface="Calibri"/>
                <a:ea typeface="Calibri"/>
                <a:cs typeface="Calibri"/>
                <a:sym typeface="Calibri"/>
              </a:rPr>
              <a:t/>
            </a:r>
            <a:br>
              <a:rPr lang="en-US" sz="3959" b="0" i="0" u="none" strike="noStrike" cap="none">
                <a:solidFill>
                  <a:srgbClr val="4F6228"/>
                </a:solidFill>
                <a:latin typeface="Calibri"/>
                <a:ea typeface="Calibri"/>
                <a:cs typeface="Calibri"/>
                <a:sym typeface="Calibri"/>
              </a:rPr>
            </a:br>
            <a:r>
              <a:rPr lang="en-US" sz="3959" b="0" i="1" u="none" strike="noStrike" cap="none">
                <a:solidFill>
                  <a:srgbClr val="4F6228"/>
                </a:solidFill>
                <a:latin typeface="Calibri"/>
                <a:ea typeface="Calibri"/>
                <a:cs typeface="Calibri"/>
                <a:sym typeface="Calibri"/>
              </a:rPr>
              <a:t>Erythronium montanum </a:t>
            </a:r>
            <a:r>
              <a:rPr lang="en-US" sz="3959" b="0" i="0" u="none" strike="noStrike" cap="none">
                <a:solidFill>
                  <a:srgbClr val="4F6228"/>
                </a:solidFill>
                <a:latin typeface="Calibri"/>
                <a:ea typeface="Calibri"/>
                <a:cs typeface="Calibri"/>
                <a:sym typeface="Calibri"/>
              </a:rPr>
              <a:t/>
            </a:r>
            <a:br>
              <a:rPr lang="en-US" sz="3959" b="0" i="0" u="none" strike="noStrike" cap="none">
                <a:solidFill>
                  <a:srgbClr val="4F6228"/>
                </a:solidFill>
                <a:latin typeface="Calibri"/>
                <a:ea typeface="Calibri"/>
                <a:cs typeface="Calibri"/>
                <a:sym typeface="Calibri"/>
              </a:rPr>
            </a:br>
            <a:endParaRPr lang="en-US" sz="3959" b="0" i="0" u="none" strike="noStrike" cap="none">
              <a:solidFill>
                <a:srgbClr val="4F6228"/>
              </a:solidFill>
              <a:latin typeface="Calibri"/>
              <a:ea typeface="Calibri"/>
              <a:cs typeface="Calibri"/>
              <a:sym typeface="Calibri"/>
            </a:endParaRPr>
          </a:p>
        </p:txBody>
      </p:sp>
      <p:sp>
        <p:nvSpPr>
          <p:cNvPr id="486" name="Shape 486"/>
          <p:cNvSpPr txBox="1"/>
          <p:nvPr/>
        </p:nvSpPr>
        <p:spPr>
          <a:xfrm>
            <a:off x="609600" y="1981200"/>
            <a:ext cx="2895600" cy="341631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a:solidFill>
                  <a:schemeClr val="dk1"/>
                </a:solidFill>
                <a:latin typeface="Calibri"/>
                <a:ea typeface="Calibri"/>
                <a:cs typeface="Calibri"/>
                <a:sym typeface="Calibri"/>
              </a:rPr>
              <a:t>Buds through snow</a:t>
            </a:r>
          </a:p>
          <a:p>
            <a:pPr marL="342900" marR="0" lvl="0" indent="-342900" algn="l" rtl="0">
              <a:spcBef>
                <a:spcPts val="0"/>
              </a:spcBef>
              <a:buClr>
                <a:schemeClr val="dk1"/>
              </a:buClr>
              <a:buFont typeface="Arial"/>
              <a:buNone/>
            </a:pPr>
            <a:endParaRPr sz="240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a:solidFill>
                  <a:schemeClr val="dk1"/>
                </a:solidFill>
                <a:latin typeface="Calibri"/>
                <a:ea typeface="Calibri"/>
                <a:cs typeface="Calibri"/>
                <a:sym typeface="Calibri"/>
              </a:rPr>
              <a:t>Single stalk with 2 basal leaves</a:t>
            </a:r>
          </a:p>
          <a:p>
            <a:pPr marL="342900" marR="0" lvl="0" indent="-342900" algn="l" rtl="0">
              <a:spcBef>
                <a:spcPts val="0"/>
              </a:spcBef>
              <a:buClr>
                <a:schemeClr val="dk1"/>
              </a:buClr>
              <a:buFont typeface="Arial"/>
              <a:buNone/>
            </a:pPr>
            <a:endParaRPr sz="240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a:solidFill>
                  <a:schemeClr val="dk1"/>
                </a:solidFill>
                <a:latin typeface="Calibri"/>
                <a:ea typeface="Calibri"/>
                <a:cs typeface="Calibri"/>
                <a:sym typeface="Calibri"/>
              </a:rPr>
              <a:t>Not to be confused with Glacier Lily- which is yellow</a:t>
            </a:r>
          </a:p>
        </p:txBody>
      </p:sp>
      <p:sp>
        <p:nvSpPr>
          <p:cNvPr id="487" name="Shape 487"/>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pic>
        <p:nvPicPr>
          <p:cNvPr id="3" name="Picture 2">
            <a:extLst>
              <a:ext uri="{FF2B5EF4-FFF2-40B4-BE49-F238E27FC236}">
                <a16:creationId xmlns:a16="http://schemas.microsoft.com/office/drawing/2014/main" id="{579864D2-3D62-3742-B3FB-08BC60AAD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372" y="2019446"/>
            <a:ext cx="3207828" cy="4165307"/>
          </a:xfrm>
          <a:prstGeom prst="rect">
            <a:avLst/>
          </a:prstGeom>
        </p:spPr>
      </p:pic>
      <p:sp>
        <p:nvSpPr>
          <p:cNvPr id="7" name="Shape 486"/>
          <p:cNvSpPr txBox="1"/>
          <p:nvPr/>
        </p:nvSpPr>
        <p:spPr>
          <a:xfrm>
            <a:off x="4305300" y="2143125"/>
            <a:ext cx="4419600" cy="341631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Small plant (6-16 inches)</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Buds through snow (early!)</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Opposite, basal leaves</a:t>
            </a:r>
            <a:endParaRPr lang="en-US"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7785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228"/>
              </a:buClr>
              <a:buSzPct val="25000"/>
              <a:buFont typeface="Calibri"/>
              <a:buNone/>
            </a:pPr>
            <a:r>
              <a:rPr lang="en-US" sz="3959" b="1" i="0" u="none" strike="noStrike" cap="none">
                <a:solidFill>
                  <a:srgbClr val="4F6228"/>
                </a:solidFill>
                <a:latin typeface="Calibri"/>
                <a:ea typeface="Calibri"/>
                <a:cs typeface="Calibri"/>
                <a:sym typeface="Calibri"/>
              </a:rPr>
              <a:t>Avalanche Lily </a:t>
            </a:r>
            <a:r>
              <a:rPr lang="en-US" sz="3959" b="0" i="0" u="none" strike="noStrike" cap="none">
                <a:solidFill>
                  <a:srgbClr val="4F6228"/>
                </a:solidFill>
                <a:latin typeface="Calibri"/>
                <a:ea typeface="Calibri"/>
                <a:cs typeface="Calibri"/>
                <a:sym typeface="Calibri"/>
              </a:rPr>
              <a:t/>
            </a:r>
            <a:br>
              <a:rPr lang="en-US" sz="3959" b="0" i="0" u="none" strike="noStrike" cap="none">
                <a:solidFill>
                  <a:srgbClr val="4F6228"/>
                </a:solidFill>
                <a:latin typeface="Calibri"/>
                <a:ea typeface="Calibri"/>
                <a:cs typeface="Calibri"/>
                <a:sym typeface="Calibri"/>
              </a:rPr>
            </a:br>
            <a:r>
              <a:rPr lang="en-US" sz="3959" b="0" i="1" u="none" strike="noStrike" cap="none">
                <a:solidFill>
                  <a:srgbClr val="4F6228"/>
                </a:solidFill>
                <a:latin typeface="Calibri"/>
                <a:ea typeface="Calibri"/>
                <a:cs typeface="Calibri"/>
                <a:sym typeface="Calibri"/>
              </a:rPr>
              <a:t>Erythronium montanum </a:t>
            </a:r>
            <a:r>
              <a:rPr lang="en-US" sz="3959" b="0" i="0" u="none" strike="noStrike" cap="none">
                <a:solidFill>
                  <a:srgbClr val="4F6228"/>
                </a:solidFill>
                <a:latin typeface="Calibri"/>
                <a:ea typeface="Calibri"/>
                <a:cs typeface="Calibri"/>
                <a:sym typeface="Calibri"/>
              </a:rPr>
              <a:t/>
            </a:r>
            <a:br>
              <a:rPr lang="en-US" sz="3959" b="0" i="0" u="none" strike="noStrike" cap="none">
                <a:solidFill>
                  <a:srgbClr val="4F6228"/>
                </a:solidFill>
                <a:latin typeface="Calibri"/>
                <a:ea typeface="Calibri"/>
                <a:cs typeface="Calibri"/>
                <a:sym typeface="Calibri"/>
              </a:rPr>
            </a:br>
            <a:endParaRPr lang="en-US" sz="3959" b="0" i="0" u="none" strike="noStrike" cap="none">
              <a:solidFill>
                <a:srgbClr val="4F6228"/>
              </a:solidFill>
              <a:latin typeface="Calibri"/>
              <a:ea typeface="Calibri"/>
              <a:cs typeface="Calibri"/>
              <a:sym typeface="Calibri"/>
            </a:endParaRPr>
          </a:p>
        </p:txBody>
      </p:sp>
      <p:pic>
        <p:nvPicPr>
          <p:cNvPr id="485" name="Shape 485" descr="ERMOphen.jpg"/>
          <p:cNvPicPr preferRelativeResize="0"/>
          <p:nvPr/>
        </p:nvPicPr>
        <p:blipFill rotWithShape="1">
          <a:blip r:embed="rId3">
            <a:alphaModFix/>
          </a:blip>
          <a:srcRect/>
          <a:stretch/>
        </p:blipFill>
        <p:spPr>
          <a:xfrm>
            <a:off x="3810000" y="1524000"/>
            <a:ext cx="5080000" cy="5080000"/>
          </a:xfrm>
          <a:prstGeom prst="rect">
            <a:avLst/>
          </a:prstGeom>
          <a:noFill/>
          <a:ln>
            <a:noFill/>
          </a:ln>
        </p:spPr>
      </p:pic>
      <p:sp>
        <p:nvSpPr>
          <p:cNvPr id="486" name="Shape 486"/>
          <p:cNvSpPr txBox="1"/>
          <p:nvPr/>
        </p:nvSpPr>
        <p:spPr>
          <a:xfrm>
            <a:off x="609600" y="1981200"/>
            <a:ext cx="2895600" cy="341631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One </a:t>
            </a:r>
            <a:r>
              <a:rPr lang="en-US" sz="2400" dirty="0">
                <a:solidFill>
                  <a:schemeClr val="dk1"/>
                </a:solidFill>
                <a:latin typeface="Calibri"/>
                <a:ea typeface="Calibri"/>
                <a:cs typeface="Calibri"/>
                <a:sym typeface="Calibri"/>
              </a:rPr>
              <a:t>stalk, (usually) one flower per plant</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Fruit </a:t>
            </a:r>
            <a:r>
              <a:rPr lang="en-US" sz="2400" dirty="0" smtClean="0">
                <a:solidFill>
                  <a:schemeClr val="dk1"/>
                </a:solidFill>
                <a:latin typeface="Calibri"/>
                <a:ea typeface="Calibri"/>
                <a:cs typeface="Calibri"/>
                <a:sym typeface="Calibri"/>
              </a:rPr>
              <a:t>starts green and turns </a:t>
            </a:r>
            <a:r>
              <a:rPr lang="en-US" sz="2400" dirty="0" smtClean="0">
                <a:solidFill>
                  <a:schemeClr val="dk1"/>
                </a:solidFill>
                <a:latin typeface="Calibri"/>
                <a:ea typeface="Calibri"/>
                <a:cs typeface="Calibri"/>
                <a:sym typeface="Calibri"/>
              </a:rPr>
              <a:t>brown</a:t>
            </a:r>
          </a:p>
          <a:p>
            <a:pPr marR="0" lvl="0" algn="l" rtl="0">
              <a:spcBef>
                <a:spcPts val="0"/>
              </a:spcBef>
              <a:buClr>
                <a:schemeClr val="dk1"/>
              </a:buClr>
              <a:buSzPct val="100000"/>
            </a:pPr>
            <a:endParaRPr lang="en-US" sz="240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Sister </a:t>
            </a:r>
            <a:r>
              <a:rPr lang="en-US" sz="2400" dirty="0">
                <a:solidFill>
                  <a:schemeClr val="dk1"/>
                </a:solidFill>
                <a:latin typeface="Calibri"/>
                <a:ea typeface="Calibri"/>
                <a:cs typeface="Calibri"/>
                <a:sym typeface="Calibri"/>
              </a:rPr>
              <a:t>species to Glacier Lily, which is yellow</a:t>
            </a:r>
          </a:p>
        </p:txBody>
      </p:sp>
      <p:sp>
        <p:nvSpPr>
          <p:cNvPr id="487" name="Shape 487"/>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spTree>
    <p:extLst>
      <p:ext uri="{BB962C8B-B14F-4D97-AF65-F5344CB8AC3E}">
        <p14:creationId xmlns:p14="http://schemas.microsoft.com/office/powerpoint/2010/main" val="2418857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457200" y="274637"/>
            <a:ext cx="8229600" cy="1477961"/>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1" i="0" u="none" strike="noStrike" cap="none">
                <a:solidFill>
                  <a:srgbClr val="4F6128"/>
                </a:solidFill>
                <a:latin typeface="Calibri"/>
                <a:ea typeface="Calibri"/>
                <a:cs typeface="Calibri"/>
                <a:sym typeface="Calibri"/>
              </a:rPr>
              <a:t>Gray’s Lovage</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r>
              <a:rPr lang="en-US" sz="3959" b="0" i="1" u="none" strike="noStrike" cap="none">
                <a:solidFill>
                  <a:srgbClr val="4F6128"/>
                </a:solidFill>
                <a:latin typeface="Calibri"/>
                <a:ea typeface="Calibri"/>
                <a:cs typeface="Calibri"/>
                <a:sym typeface="Calibri"/>
              </a:rPr>
              <a:t>Ligusticum grayi </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endParaRPr lang="en-US" sz="3959" b="0" i="0" u="none" strike="noStrike" cap="none">
              <a:solidFill>
                <a:srgbClr val="4F6128"/>
              </a:solidFill>
              <a:latin typeface="Calibri"/>
              <a:ea typeface="Calibri"/>
              <a:cs typeface="Calibri"/>
              <a:sym typeface="Calibri"/>
            </a:endParaRPr>
          </a:p>
        </p:txBody>
      </p:sp>
      <p:sp>
        <p:nvSpPr>
          <p:cNvPr id="495" name="Shape 495"/>
          <p:cNvSpPr txBox="1"/>
          <p:nvPr/>
        </p:nvSpPr>
        <p:spPr>
          <a:xfrm>
            <a:off x="219456" y="1752600"/>
            <a:ext cx="3310128" cy="526297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Buds are pink, flowers white</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Flowers are clustered in an umbel</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Fruits look like celery or anise seeds</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Looks similar to Sitka Valerian, but buds are looser, flower looks like a mini daisy</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p:txBody>
      </p:sp>
      <p:sp>
        <p:nvSpPr>
          <p:cNvPr id="497" name="Shape 497"/>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pic>
        <p:nvPicPr>
          <p:cNvPr id="5" name="Picture 4">
            <a:extLst>
              <a:ext uri="{FF2B5EF4-FFF2-40B4-BE49-F238E27FC236}">
                <a16:creationId xmlns:a16="http://schemas.microsoft.com/office/drawing/2014/main" id="{BB2351CA-5B1B-5C47-BA6C-D3BB5A2E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31" y="1475789"/>
            <a:ext cx="3158178" cy="5176421"/>
          </a:xfrm>
          <a:prstGeom prst="rect">
            <a:avLst/>
          </a:prstGeom>
        </p:spPr>
      </p:pic>
      <p:sp>
        <p:nvSpPr>
          <p:cNvPr id="7" name="Shape 486"/>
          <p:cNvSpPr txBox="1"/>
          <p:nvPr/>
        </p:nvSpPr>
        <p:spPr>
          <a:xfrm>
            <a:off x="4305300" y="2143125"/>
            <a:ext cx="4419600" cy="341631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Medium sized plants (8-25 inches)</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Finely dissected, carrot like leaves</a:t>
            </a:r>
            <a:endParaRPr lang="en-US"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85798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457200" y="274637"/>
            <a:ext cx="8229600" cy="1477961"/>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1" i="0" u="none" strike="noStrike" cap="none">
                <a:solidFill>
                  <a:srgbClr val="4F6128"/>
                </a:solidFill>
                <a:latin typeface="Calibri"/>
                <a:ea typeface="Calibri"/>
                <a:cs typeface="Calibri"/>
                <a:sym typeface="Calibri"/>
              </a:rPr>
              <a:t>Gray’s Lovage</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r>
              <a:rPr lang="en-US" sz="3959" b="0" i="1" u="none" strike="noStrike" cap="none">
                <a:solidFill>
                  <a:srgbClr val="4F6128"/>
                </a:solidFill>
                <a:latin typeface="Calibri"/>
                <a:ea typeface="Calibri"/>
                <a:cs typeface="Calibri"/>
                <a:sym typeface="Calibri"/>
              </a:rPr>
              <a:t>Ligusticum grayi </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endParaRPr lang="en-US" sz="3959" b="0" i="0" u="none" strike="noStrike" cap="none">
              <a:solidFill>
                <a:srgbClr val="4F6128"/>
              </a:solidFill>
              <a:latin typeface="Calibri"/>
              <a:ea typeface="Calibri"/>
              <a:cs typeface="Calibri"/>
              <a:sym typeface="Calibri"/>
            </a:endParaRPr>
          </a:p>
        </p:txBody>
      </p:sp>
      <p:pic>
        <p:nvPicPr>
          <p:cNvPr id="494" name="Shape 494" descr="LIGRphen.jpg"/>
          <p:cNvPicPr preferRelativeResize="0"/>
          <p:nvPr/>
        </p:nvPicPr>
        <p:blipFill rotWithShape="1">
          <a:blip r:embed="rId3">
            <a:alphaModFix/>
          </a:blip>
          <a:srcRect/>
          <a:stretch/>
        </p:blipFill>
        <p:spPr>
          <a:xfrm>
            <a:off x="3810000" y="1524000"/>
            <a:ext cx="5080000" cy="5080000"/>
          </a:xfrm>
          <a:prstGeom prst="rect">
            <a:avLst/>
          </a:prstGeom>
          <a:noFill/>
          <a:ln>
            <a:noFill/>
          </a:ln>
        </p:spPr>
      </p:pic>
      <p:sp>
        <p:nvSpPr>
          <p:cNvPr id="495" name="Shape 495"/>
          <p:cNvSpPr txBox="1"/>
          <p:nvPr/>
        </p:nvSpPr>
        <p:spPr>
          <a:xfrm>
            <a:off x="175913" y="1426029"/>
            <a:ext cx="3310128" cy="420163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Buds are pink, flowers white</a:t>
            </a:r>
          </a:p>
          <a:p>
            <a:pPr marL="342900" marR="0" lvl="0" indent="-342900" algn="l" rtl="0">
              <a:spcBef>
                <a:spcPts val="0"/>
              </a:spcBef>
              <a:buClr>
                <a:schemeClr val="dk1"/>
              </a:buClr>
              <a:buSzPct val="100000"/>
              <a:buFont typeface="Arial"/>
              <a:buChar char="•"/>
            </a:pPr>
            <a:endParaRPr sz="2400" dirty="0">
              <a:solidFill>
                <a:schemeClr val="dk1"/>
              </a:solidFill>
              <a:latin typeface="Calibri"/>
              <a:ea typeface="Calibri"/>
              <a:cs typeface="Calibri"/>
              <a:sym typeface="Calibri"/>
            </a:endParaRPr>
          </a:p>
          <a:p>
            <a:pPr marL="342900" indent="-342900">
              <a:buClr>
                <a:schemeClr val="dk1"/>
              </a:buClr>
              <a:buSzPct val="100000"/>
              <a:buFont typeface="Arial"/>
              <a:buChar char="•"/>
            </a:pPr>
            <a:r>
              <a:rPr lang="en-US" sz="2400" dirty="0">
                <a:solidFill>
                  <a:schemeClr val="dk1"/>
                </a:solidFill>
                <a:latin typeface="Calibri"/>
                <a:ea typeface="Calibri"/>
                <a:cs typeface="Calibri"/>
                <a:sym typeface="Calibri"/>
              </a:rPr>
              <a:t>Flowers are </a:t>
            </a:r>
            <a:r>
              <a:rPr lang="en-US" sz="2400" dirty="0">
                <a:solidFill>
                  <a:schemeClr val="dk1"/>
                </a:solidFill>
                <a:ea typeface="Calibri"/>
                <a:cs typeface="Calibri"/>
                <a:sym typeface="Calibri"/>
              </a:rPr>
              <a:t>flat, like mini daisies, and </a:t>
            </a:r>
            <a:r>
              <a:rPr lang="en-US" sz="2400" dirty="0">
                <a:solidFill>
                  <a:schemeClr val="dk1"/>
                </a:solidFill>
                <a:latin typeface="Calibri"/>
                <a:ea typeface="Calibri"/>
                <a:cs typeface="Calibri"/>
                <a:sym typeface="Calibri"/>
              </a:rPr>
              <a:t>clustered in </a:t>
            </a:r>
            <a:r>
              <a:rPr lang="en-US" sz="2400" dirty="0" err="1">
                <a:solidFill>
                  <a:schemeClr val="dk1"/>
                </a:solidFill>
                <a:latin typeface="Calibri"/>
                <a:ea typeface="Calibri"/>
                <a:cs typeface="Calibri"/>
                <a:sym typeface="Calibri"/>
              </a:rPr>
              <a:t>umblets</a:t>
            </a:r>
            <a:r>
              <a:rPr lang="en-US" sz="2400" dirty="0">
                <a:solidFill>
                  <a:schemeClr val="dk1"/>
                </a:solidFill>
                <a:latin typeface="Calibri"/>
                <a:ea typeface="Calibri"/>
                <a:cs typeface="Calibri"/>
                <a:sym typeface="Calibri"/>
              </a:rPr>
              <a:t> (whole thing = umbel)</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Fruits look like celery or anise </a:t>
            </a:r>
            <a:r>
              <a:rPr lang="en-US" sz="2400" dirty="0" smtClean="0">
                <a:solidFill>
                  <a:schemeClr val="dk1"/>
                </a:solidFill>
                <a:latin typeface="Calibri"/>
                <a:ea typeface="Calibri"/>
                <a:cs typeface="Calibri"/>
                <a:sym typeface="Calibri"/>
              </a:rPr>
              <a:t>seeds; looks pinched.</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Fruits fall off leaving white lacy structure</a:t>
            </a: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p:txBody>
      </p:sp>
      <p:sp>
        <p:nvSpPr>
          <p:cNvPr id="497" name="Shape 497"/>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spTree>
    <p:extLst>
      <p:ext uri="{BB962C8B-B14F-4D97-AF65-F5344CB8AC3E}">
        <p14:creationId xmlns:p14="http://schemas.microsoft.com/office/powerpoint/2010/main" val="8565094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228"/>
              </a:buClr>
              <a:buSzPct val="25000"/>
              <a:buFont typeface="Calibri"/>
              <a:buNone/>
            </a:pPr>
            <a:r>
              <a:rPr lang="en-US" sz="3959" b="1" i="0" u="none" strike="noStrike" cap="none">
                <a:solidFill>
                  <a:srgbClr val="4F6228"/>
                </a:solidFill>
                <a:latin typeface="Calibri"/>
                <a:ea typeface="Calibri"/>
                <a:cs typeface="Calibri"/>
                <a:sym typeface="Calibri"/>
              </a:rPr>
              <a:t>Magenta Paintbrush</a:t>
            </a:r>
            <a:r>
              <a:rPr lang="en-US" sz="3959" b="0" i="0" u="none" strike="noStrike" cap="none">
                <a:solidFill>
                  <a:srgbClr val="4F6228"/>
                </a:solidFill>
                <a:latin typeface="Calibri"/>
                <a:ea typeface="Calibri"/>
                <a:cs typeface="Calibri"/>
                <a:sym typeface="Calibri"/>
              </a:rPr>
              <a:t/>
            </a:r>
            <a:br>
              <a:rPr lang="en-US" sz="3959" b="0" i="0" u="none" strike="noStrike" cap="none">
                <a:solidFill>
                  <a:srgbClr val="4F6228"/>
                </a:solidFill>
                <a:latin typeface="Calibri"/>
                <a:ea typeface="Calibri"/>
                <a:cs typeface="Calibri"/>
                <a:sym typeface="Calibri"/>
              </a:rPr>
            </a:br>
            <a:r>
              <a:rPr lang="en-US" sz="3959" b="0" i="1" u="none" strike="noStrike" cap="none">
                <a:solidFill>
                  <a:srgbClr val="4F6228"/>
                </a:solidFill>
                <a:latin typeface="Calibri"/>
                <a:ea typeface="Calibri"/>
                <a:cs typeface="Calibri"/>
                <a:sym typeface="Calibri"/>
              </a:rPr>
              <a:t>Castilleja parviflora</a:t>
            </a:r>
            <a:r>
              <a:rPr lang="en-US" sz="3959" b="0" i="0" u="none" strike="noStrike" cap="none">
                <a:solidFill>
                  <a:srgbClr val="4F6228"/>
                </a:solidFill>
                <a:latin typeface="Calibri"/>
                <a:ea typeface="Calibri"/>
                <a:cs typeface="Calibri"/>
                <a:sym typeface="Calibri"/>
              </a:rPr>
              <a:t> </a:t>
            </a:r>
          </a:p>
        </p:txBody>
      </p:sp>
      <p:sp>
        <p:nvSpPr>
          <p:cNvPr id="505" name="Shape 505"/>
          <p:cNvSpPr txBox="1"/>
          <p:nvPr/>
        </p:nvSpPr>
        <p:spPr>
          <a:xfrm>
            <a:off x="533400" y="2133600"/>
            <a:ext cx="3276600" cy="4062651"/>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a:solidFill>
                  <a:schemeClr val="dk1"/>
                </a:solidFill>
                <a:latin typeface="Calibri"/>
                <a:ea typeface="Calibri"/>
                <a:cs typeface="Calibri"/>
                <a:sym typeface="Calibri"/>
              </a:rPr>
              <a:t>Plant 5-10 inches tall</a:t>
            </a:r>
          </a:p>
          <a:p>
            <a:pPr marL="285750" marR="0" lvl="0" indent="-285750" algn="l" rtl="0">
              <a:spcBef>
                <a:spcPts val="0"/>
              </a:spcBef>
              <a:buClr>
                <a:schemeClr val="dk1"/>
              </a:buClr>
              <a:buFont typeface="Arial"/>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a:solidFill>
                  <a:schemeClr val="dk1"/>
                </a:solidFill>
                <a:latin typeface="Calibri"/>
                <a:ea typeface="Calibri"/>
                <a:cs typeface="Calibri"/>
                <a:sym typeface="Calibri"/>
              </a:rPr>
              <a:t>Brush-like flowers are composed of bracts not petals</a:t>
            </a:r>
          </a:p>
          <a:p>
            <a:pPr marL="285750" marR="0" lvl="0" indent="-285750" algn="l" rtl="0">
              <a:spcBef>
                <a:spcPts val="0"/>
              </a:spcBef>
              <a:buClr>
                <a:schemeClr val="dk1"/>
              </a:buClr>
              <a:buFont typeface="Arial"/>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a:solidFill>
                  <a:schemeClr val="dk1"/>
                </a:solidFill>
                <a:latin typeface="Calibri"/>
                <a:ea typeface="Calibri"/>
                <a:cs typeface="Calibri"/>
                <a:sym typeface="Calibri"/>
              </a:rPr>
              <a:t>Fruit swells at base</a:t>
            </a:r>
          </a:p>
          <a:p>
            <a:pPr marL="285750" marR="0" lvl="0" indent="-285750" algn="l" rtl="0">
              <a:spcBef>
                <a:spcPts val="0"/>
              </a:spcBef>
              <a:buClr>
                <a:schemeClr val="dk1"/>
              </a:buClr>
              <a:buFont typeface="Arial"/>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a:solidFill>
                  <a:schemeClr val="dk1"/>
                </a:solidFill>
                <a:latin typeface="Calibri"/>
                <a:ea typeface="Calibri"/>
                <a:cs typeface="Calibri"/>
                <a:sym typeface="Calibri"/>
              </a:rPr>
              <a:t>When releasing seed the stalk will rattle</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p:txBody>
      </p:sp>
      <p:sp>
        <p:nvSpPr>
          <p:cNvPr id="507" name="Shape 507"/>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pic>
        <p:nvPicPr>
          <p:cNvPr id="9" name="Picture 8">
            <a:extLst>
              <a:ext uri="{FF2B5EF4-FFF2-40B4-BE49-F238E27FC236}">
                <a16:creationId xmlns:a16="http://schemas.microsoft.com/office/drawing/2014/main" id="{E8BB478C-D308-5B4D-A507-AD287F451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272" y="1692274"/>
            <a:ext cx="3536505" cy="4503977"/>
          </a:xfrm>
          <a:prstGeom prst="rect">
            <a:avLst/>
          </a:prstGeom>
        </p:spPr>
      </p:pic>
      <p:sp>
        <p:nvSpPr>
          <p:cNvPr id="10" name="Shape 486"/>
          <p:cNvSpPr txBox="1"/>
          <p:nvPr/>
        </p:nvSpPr>
        <p:spPr>
          <a:xfrm>
            <a:off x="4305300" y="2143125"/>
            <a:ext cx="4419600" cy="341631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Small plant (5-10 inches)</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Leaves have ‘lobes’ (distinguishes this plant from Scarlet paintbrush)</a:t>
            </a:r>
            <a:endParaRPr lang="en-US"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61860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228"/>
              </a:buClr>
              <a:buSzPct val="25000"/>
              <a:buFont typeface="Calibri"/>
              <a:buNone/>
            </a:pPr>
            <a:r>
              <a:rPr lang="en-US" sz="3959" b="1" i="0" u="none" strike="noStrike" cap="none">
                <a:solidFill>
                  <a:srgbClr val="4F6228"/>
                </a:solidFill>
                <a:latin typeface="Calibri"/>
                <a:ea typeface="Calibri"/>
                <a:cs typeface="Calibri"/>
                <a:sym typeface="Calibri"/>
              </a:rPr>
              <a:t>Magenta Paintbrush</a:t>
            </a:r>
            <a:r>
              <a:rPr lang="en-US" sz="3959" b="0" i="0" u="none" strike="noStrike" cap="none">
                <a:solidFill>
                  <a:srgbClr val="4F6228"/>
                </a:solidFill>
                <a:latin typeface="Calibri"/>
                <a:ea typeface="Calibri"/>
                <a:cs typeface="Calibri"/>
                <a:sym typeface="Calibri"/>
              </a:rPr>
              <a:t/>
            </a:r>
            <a:br>
              <a:rPr lang="en-US" sz="3959" b="0" i="0" u="none" strike="noStrike" cap="none">
                <a:solidFill>
                  <a:srgbClr val="4F6228"/>
                </a:solidFill>
                <a:latin typeface="Calibri"/>
                <a:ea typeface="Calibri"/>
                <a:cs typeface="Calibri"/>
                <a:sym typeface="Calibri"/>
              </a:rPr>
            </a:br>
            <a:r>
              <a:rPr lang="en-US" sz="3959" b="0" i="1" u="none" strike="noStrike" cap="none">
                <a:solidFill>
                  <a:srgbClr val="4F6228"/>
                </a:solidFill>
                <a:latin typeface="Calibri"/>
                <a:ea typeface="Calibri"/>
                <a:cs typeface="Calibri"/>
                <a:sym typeface="Calibri"/>
              </a:rPr>
              <a:t>Castilleja parviflora</a:t>
            </a:r>
            <a:r>
              <a:rPr lang="en-US" sz="3959" b="0" i="0" u="none" strike="noStrike" cap="none">
                <a:solidFill>
                  <a:srgbClr val="4F6228"/>
                </a:solidFill>
                <a:latin typeface="Calibri"/>
                <a:ea typeface="Calibri"/>
                <a:cs typeface="Calibri"/>
                <a:sym typeface="Calibri"/>
              </a:rPr>
              <a:t> </a:t>
            </a:r>
          </a:p>
        </p:txBody>
      </p:sp>
      <p:pic>
        <p:nvPicPr>
          <p:cNvPr id="504" name="Shape 504" descr="C:\Documents and Settings\Mountain hemlock\My Documents\Dropbox\Mt.Rainier\MeadoWatch\ODK- Tablet Data Sheet\Open Data Kit\CS_masterformV2-media\CAPAphen.jpg"/>
          <p:cNvPicPr preferRelativeResize="0"/>
          <p:nvPr/>
        </p:nvPicPr>
        <p:blipFill rotWithShape="1">
          <a:blip r:embed="rId3">
            <a:alphaModFix/>
          </a:blip>
          <a:srcRect/>
          <a:stretch/>
        </p:blipFill>
        <p:spPr>
          <a:xfrm>
            <a:off x="4038600" y="1752600"/>
            <a:ext cx="4800600" cy="4800600"/>
          </a:xfrm>
          <a:prstGeom prst="rect">
            <a:avLst/>
          </a:prstGeom>
          <a:noFill/>
          <a:ln>
            <a:noFill/>
          </a:ln>
        </p:spPr>
      </p:pic>
      <p:sp>
        <p:nvSpPr>
          <p:cNvPr id="505" name="Shape 505"/>
          <p:cNvSpPr txBox="1"/>
          <p:nvPr/>
        </p:nvSpPr>
        <p:spPr>
          <a:xfrm>
            <a:off x="533400" y="2133600"/>
            <a:ext cx="3276600" cy="4062651"/>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Brush-like </a:t>
            </a:r>
            <a:r>
              <a:rPr lang="en-US" sz="2400" dirty="0">
                <a:solidFill>
                  <a:schemeClr val="dk1"/>
                </a:solidFill>
                <a:latin typeface="Calibri"/>
                <a:ea typeface="Calibri"/>
                <a:cs typeface="Calibri"/>
                <a:sym typeface="Calibri"/>
              </a:rPr>
              <a:t>structures are made of modified leaves, not petals</a:t>
            </a:r>
          </a:p>
          <a:p>
            <a:pPr marL="285750" marR="0" lvl="0" indent="-28575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Actual flowers are yellow </a:t>
            </a:r>
            <a:r>
              <a:rPr lang="en-US" sz="2400" dirty="0" smtClean="0">
                <a:solidFill>
                  <a:schemeClr val="dk1"/>
                </a:solidFill>
                <a:latin typeface="Calibri"/>
                <a:ea typeface="Calibri"/>
                <a:cs typeface="Calibri"/>
                <a:sym typeface="Calibri"/>
              </a:rPr>
              <a:t>spikes</a:t>
            </a:r>
          </a:p>
          <a:p>
            <a:pPr marL="285750" marR="0" lvl="0" indent="-28575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Check brown capsules to see if seeds are still present</a:t>
            </a: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dirty="0">
              <a:solidFill>
                <a:schemeClr val="dk1"/>
              </a:solidFill>
              <a:latin typeface="Calibri"/>
              <a:ea typeface="Calibri"/>
              <a:cs typeface="Calibri"/>
              <a:sym typeface="Calibri"/>
            </a:endParaRPr>
          </a:p>
        </p:txBody>
      </p:sp>
      <p:sp>
        <p:nvSpPr>
          <p:cNvPr id="507" name="Shape 507"/>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cxnSp>
        <p:nvCxnSpPr>
          <p:cNvPr id="6" name="Shape 508"/>
          <p:cNvCxnSpPr/>
          <p:nvPr/>
        </p:nvCxnSpPr>
        <p:spPr>
          <a:xfrm>
            <a:off x="8111904" y="1485021"/>
            <a:ext cx="297166" cy="859333"/>
          </a:xfrm>
          <a:prstGeom prst="straightConnector1">
            <a:avLst/>
          </a:prstGeom>
          <a:noFill/>
          <a:ln w="76200" cap="flat" cmpd="sng">
            <a:solidFill>
              <a:srgbClr val="FF0000"/>
            </a:solidFill>
            <a:prstDash val="solid"/>
            <a:round/>
            <a:headEnd type="none" w="med" len="med"/>
            <a:tailEnd type="triangle" w="lg" len="lg"/>
          </a:ln>
        </p:spPr>
      </p:cxnSp>
      <p:sp>
        <p:nvSpPr>
          <p:cNvPr id="7" name="Shape 509"/>
          <p:cNvSpPr txBox="1"/>
          <p:nvPr/>
        </p:nvSpPr>
        <p:spPr>
          <a:xfrm>
            <a:off x="6658647" y="753189"/>
            <a:ext cx="2376708" cy="769441"/>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2400" b="1" dirty="0">
                <a:solidFill>
                  <a:schemeClr val="dk1"/>
                </a:solidFill>
                <a:latin typeface="Calibri"/>
                <a:ea typeface="Calibri"/>
                <a:cs typeface="Calibri"/>
                <a:sym typeface="Calibri"/>
              </a:rPr>
              <a:t>Flower</a:t>
            </a:r>
          </a:p>
          <a:p>
            <a:pPr marL="285750" marR="0" lvl="0" indent="-285750" algn="l" rtl="0">
              <a:spcBef>
                <a:spcPts val="0"/>
              </a:spcBef>
              <a:buClr>
                <a:schemeClr val="dk1"/>
              </a:buClr>
              <a:buSzPct val="100000"/>
              <a:buFont typeface="Arial"/>
              <a:buChar char="•"/>
            </a:pPr>
            <a:r>
              <a:rPr lang="en-US" sz="2000" dirty="0">
                <a:solidFill>
                  <a:schemeClr val="dk1"/>
                </a:solidFill>
                <a:latin typeface="Calibri"/>
                <a:ea typeface="Calibri"/>
                <a:cs typeface="Calibri"/>
                <a:sym typeface="Calibri"/>
              </a:rPr>
              <a:t>Yellow projection</a:t>
            </a:r>
          </a:p>
        </p:txBody>
      </p:sp>
    </p:spTree>
    <p:extLst>
      <p:ext uri="{BB962C8B-B14F-4D97-AF65-F5344CB8AC3E}">
        <p14:creationId xmlns:p14="http://schemas.microsoft.com/office/powerpoint/2010/main" val="220447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6" name="Shape 516"/>
          <p:cNvSpPr txBox="1"/>
          <p:nvPr/>
        </p:nvSpPr>
        <p:spPr>
          <a:xfrm>
            <a:off x="228600" y="1600200"/>
            <a:ext cx="3352799" cy="5170645"/>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Usually 1 flower per stem</a:t>
            </a: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Lavender to rose-purple flowers</a:t>
            </a: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Tall flowers,  10-30 inches</a:t>
            </a: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Fruit/seeds: similar to North </a:t>
            </a:r>
            <a:r>
              <a:rPr lang="en-US" sz="2400" dirty="0" err="1">
                <a:solidFill>
                  <a:schemeClr val="dk1"/>
                </a:solidFill>
                <a:latin typeface="Calibri"/>
                <a:ea typeface="Calibri"/>
                <a:cs typeface="Calibri"/>
                <a:sym typeface="Calibri"/>
              </a:rPr>
              <a:t>Microseris</a:t>
            </a:r>
            <a:r>
              <a:rPr lang="en-US" sz="2400" dirty="0">
                <a:solidFill>
                  <a:schemeClr val="dk1"/>
                </a:solidFill>
                <a:latin typeface="Calibri"/>
                <a:ea typeface="Calibri"/>
                <a:cs typeface="Calibri"/>
                <a:sym typeface="Calibri"/>
              </a:rPr>
              <a:t>, but are more densely packed</a:t>
            </a:r>
          </a:p>
          <a:p>
            <a:pPr marL="285750" marR="0" lvl="0" indent="-285750" algn="l" rtl="0">
              <a:spcBef>
                <a:spcPts val="0"/>
              </a:spcBef>
              <a:buClr>
                <a:schemeClr val="dk1"/>
              </a:buClr>
              <a:buFont typeface="Arial"/>
              <a:buNone/>
            </a:pPr>
            <a:endParaRPr sz="1800" dirty="0">
              <a:solidFill>
                <a:schemeClr val="dk1"/>
              </a:solidFill>
              <a:latin typeface="Calibri"/>
              <a:ea typeface="Calibri"/>
              <a:cs typeface="Calibri"/>
              <a:sym typeface="Calibri"/>
            </a:endParaRPr>
          </a:p>
        </p:txBody>
      </p:sp>
      <p:sp>
        <p:nvSpPr>
          <p:cNvPr id="518" name="Shape 518"/>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sp>
        <p:nvSpPr>
          <p:cNvPr id="519" name="Shape 51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228"/>
              </a:buClr>
              <a:buSzPct val="25000"/>
              <a:buFont typeface="Calibri"/>
              <a:buNone/>
            </a:pPr>
            <a:r>
              <a:rPr lang="en-US" sz="3959" b="1" i="0" u="none" strike="noStrike" cap="none" dirty="0">
                <a:solidFill>
                  <a:srgbClr val="4F6228"/>
                </a:solidFill>
                <a:latin typeface="Calibri"/>
                <a:ea typeface="Calibri"/>
                <a:cs typeface="Calibri"/>
                <a:sym typeface="Calibri"/>
              </a:rPr>
              <a:t>Mountain Daisy</a:t>
            </a:r>
            <a:r>
              <a:rPr lang="en-US" sz="3959" b="0" i="0" u="none" strike="noStrike" cap="none" dirty="0">
                <a:solidFill>
                  <a:srgbClr val="4F6228"/>
                </a:solidFill>
                <a:latin typeface="Calibri"/>
                <a:ea typeface="Calibri"/>
                <a:cs typeface="Calibri"/>
                <a:sym typeface="Calibri"/>
              </a:rPr>
              <a:t/>
            </a:r>
            <a:br>
              <a:rPr lang="en-US" sz="3959" b="0" i="0" u="none" strike="noStrike" cap="none" dirty="0">
                <a:solidFill>
                  <a:srgbClr val="4F6228"/>
                </a:solidFill>
                <a:latin typeface="Calibri"/>
                <a:ea typeface="Calibri"/>
                <a:cs typeface="Calibri"/>
                <a:sym typeface="Calibri"/>
              </a:rPr>
            </a:br>
            <a:r>
              <a:rPr lang="en-US" sz="3959" b="0" i="1" u="none" strike="noStrike" cap="none" dirty="0">
                <a:solidFill>
                  <a:srgbClr val="4F6228"/>
                </a:solidFill>
                <a:latin typeface="Calibri"/>
                <a:ea typeface="Calibri"/>
                <a:cs typeface="Calibri"/>
                <a:sym typeface="Calibri"/>
              </a:rPr>
              <a:t>Erigeron </a:t>
            </a:r>
            <a:r>
              <a:rPr lang="en-US" sz="3959" b="0" i="1" u="none" strike="noStrike" cap="none" dirty="0" err="1">
                <a:solidFill>
                  <a:srgbClr val="4F6228"/>
                </a:solidFill>
                <a:latin typeface="Calibri"/>
                <a:ea typeface="Calibri"/>
                <a:cs typeface="Calibri"/>
                <a:sym typeface="Calibri"/>
              </a:rPr>
              <a:t>peregrinus</a:t>
            </a:r>
            <a:r>
              <a:rPr lang="en-US" sz="3959" b="0" i="1" u="none" strike="noStrike" cap="none" dirty="0">
                <a:solidFill>
                  <a:srgbClr val="4F6228"/>
                </a:solidFill>
                <a:latin typeface="Calibri"/>
                <a:ea typeface="Calibri"/>
                <a:cs typeface="Calibri"/>
                <a:sym typeface="Calibri"/>
              </a:rPr>
              <a:t> or E. </a:t>
            </a:r>
            <a:r>
              <a:rPr lang="en-US" sz="3959" b="0" i="1" u="none" strike="noStrike" cap="none" dirty="0" err="1">
                <a:solidFill>
                  <a:srgbClr val="4F6228"/>
                </a:solidFill>
                <a:latin typeface="Calibri"/>
                <a:ea typeface="Calibri"/>
                <a:cs typeface="Calibri"/>
                <a:sym typeface="Calibri"/>
              </a:rPr>
              <a:t>gracialis</a:t>
            </a:r>
            <a:r>
              <a:rPr lang="en-US" sz="3959" b="0" i="1" u="none" strike="noStrike" cap="none" dirty="0">
                <a:solidFill>
                  <a:srgbClr val="4F6228"/>
                </a:solidFill>
                <a:latin typeface="Calibri"/>
                <a:ea typeface="Calibri"/>
                <a:cs typeface="Calibri"/>
                <a:sym typeface="Calibri"/>
              </a:rPr>
              <a:t> </a:t>
            </a:r>
          </a:p>
        </p:txBody>
      </p:sp>
      <p:pic>
        <p:nvPicPr>
          <p:cNvPr id="6" name="Picture 5">
            <a:extLst>
              <a:ext uri="{FF2B5EF4-FFF2-40B4-BE49-F238E27FC236}">
                <a16:creationId xmlns:a16="http://schemas.microsoft.com/office/drawing/2014/main" id="{0C5D6E85-C5B0-AD45-811A-1D4702ADB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70" y="1676269"/>
            <a:ext cx="3388429" cy="4740029"/>
          </a:xfrm>
          <a:prstGeom prst="rect">
            <a:avLst/>
          </a:prstGeom>
        </p:spPr>
      </p:pic>
      <p:sp>
        <p:nvSpPr>
          <p:cNvPr id="8" name="Shape 516"/>
          <p:cNvSpPr txBox="1"/>
          <p:nvPr/>
        </p:nvSpPr>
        <p:spPr>
          <a:xfrm>
            <a:off x="4091608" y="1687355"/>
            <a:ext cx="4668079" cy="5170645"/>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Usually 1 flower per stem</a:t>
            </a:r>
          </a:p>
          <a:p>
            <a:pPr marL="285750" marR="0" lvl="0" indent="-285750" algn="l" rtl="0">
              <a:spcBef>
                <a:spcPts val="0"/>
              </a:spcBef>
              <a:buClr>
                <a:schemeClr val="dk1"/>
              </a:buClr>
              <a:buSzPct val="100000"/>
              <a:buFont typeface="Arial"/>
              <a:buChar char="•"/>
            </a:pPr>
            <a:endParaRPr lang="en-US" sz="2400" dirty="0" smtClean="0">
              <a:solidFill>
                <a:schemeClr val="dk1"/>
              </a:solidFill>
              <a:latin typeface="Calibri"/>
              <a:ea typeface="Calibri"/>
              <a:cs typeface="Calibri"/>
              <a:sym typeface="Calibri"/>
            </a:endParaRPr>
          </a:p>
          <a:p>
            <a:pPr marL="285750" indent="-285750">
              <a:buClr>
                <a:schemeClr val="dk1"/>
              </a:buClr>
              <a:buSzPct val="100000"/>
              <a:buFont typeface="Arial"/>
              <a:buChar char="•"/>
            </a:pPr>
            <a:r>
              <a:rPr lang="en-US" sz="2400" dirty="0" smtClean="0">
                <a:solidFill>
                  <a:schemeClr val="dk1"/>
                </a:solidFill>
                <a:ea typeface="Calibri"/>
                <a:cs typeface="Calibri"/>
                <a:sym typeface="Calibri"/>
              </a:rPr>
              <a:t>Tall </a:t>
            </a:r>
            <a:r>
              <a:rPr lang="en-US" sz="2400" dirty="0">
                <a:solidFill>
                  <a:schemeClr val="dk1"/>
                </a:solidFill>
                <a:ea typeface="Calibri"/>
                <a:cs typeface="Calibri"/>
                <a:sym typeface="Calibri"/>
              </a:rPr>
              <a:t>plants, 10-30 inches. </a:t>
            </a:r>
            <a:r>
              <a:rPr lang="en-US" sz="2400" dirty="0">
                <a:solidFill>
                  <a:schemeClr val="dk1"/>
                </a:solidFill>
                <a:latin typeface="Calibri"/>
                <a:ea typeface="Calibri"/>
                <a:cs typeface="Calibri"/>
                <a:sym typeface="Calibri"/>
              </a:rPr>
              <a:t>Leaves smaller as you go up the stem</a:t>
            </a:r>
          </a:p>
          <a:p>
            <a:pPr marL="285750" marR="0" lvl="0" indent="-28575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Spoon shaped basal leaves, get smaller up the stem (leaves with points)</a:t>
            </a: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4965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Shape 515" descr="C:\Documents and Settings\Mountain hemlock\My Documents\Dropbox\Mt.Rainier\MeadoWatch\ODK- Tablet Data Sheet\Open Data Kit\CS_masterformV2-media\ERPEphen.jpg"/>
          <p:cNvPicPr preferRelativeResize="0"/>
          <p:nvPr/>
        </p:nvPicPr>
        <p:blipFill rotWithShape="1">
          <a:blip r:embed="rId3">
            <a:alphaModFix/>
          </a:blip>
          <a:srcRect/>
          <a:stretch/>
        </p:blipFill>
        <p:spPr>
          <a:xfrm>
            <a:off x="3810000" y="1524000"/>
            <a:ext cx="5080000" cy="5080000"/>
          </a:xfrm>
          <a:prstGeom prst="rect">
            <a:avLst/>
          </a:prstGeom>
          <a:noFill/>
          <a:ln>
            <a:noFill/>
          </a:ln>
        </p:spPr>
      </p:pic>
      <p:sp>
        <p:nvSpPr>
          <p:cNvPr id="516" name="Shape 516"/>
          <p:cNvSpPr txBox="1"/>
          <p:nvPr/>
        </p:nvSpPr>
        <p:spPr>
          <a:xfrm>
            <a:off x="228600" y="1600200"/>
            <a:ext cx="3352799" cy="5170645"/>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Buds</a:t>
            </a:r>
            <a:r>
              <a:rPr lang="en-US" sz="2400" dirty="0">
                <a:solidFill>
                  <a:schemeClr val="dk1"/>
                </a:solidFill>
                <a:latin typeface="Calibri"/>
                <a:ea typeface="Calibri"/>
                <a:cs typeface="Calibri"/>
                <a:sym typeface="Calibri"/>
              </a:rPr>
              <a:t>= dominated by yellow disc </a:t>
            </a:r>
            <a:r>
              <a:rPr lang="en-US" sz="2400" dirty="0" smtClean="0">
                <a:solidFill>
                  <a:schemeClr val="dk1"/>
                </a:solidFill>
                <a:latin typeface="Calibri"/>
                <a:ea typeface="Calibri"/>
                <a:cs typeface="Calibri"/>
                <a:sym typeface="Calibri"/>
              </a:rPr>
              <a:t>flowers, but can be green!</a:t>
            </a: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Flowers= lavender to rose-purple, ray flowers open</a:t>
            </a: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dirty="0">
              <a:solidFill>
                <a:schemeClr val="dk1"/>
              </a:solidFill>
              <a:latin typeface="Calibri"/>
              <a:ea typeface="Calibri"/>
              <a:cs typeface="Calibri"/>
              <a:sym typeface="Calibri"/>
            </a:endParaRPr>
          </a:p>
        </p:txBody>
      </p:sp>
      <p:sp>
        <p:nvSpPr>
          <p:cNvPr id="518" name="Shape 518"/>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sp>
        <p:nvSpPr>
          <p:cNvPr id="519" name="Shape 51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228"/>
              </a:buClr>
              <a:buSzPct val="25000"/>
              <a:buFont typeface="Calibri"/>
              <a:buNone/>
            </a:pPr>
            <a:r>
              <a:rPr lang="en-US" sz="3959" b="1" i="0" u="none" strike="noStrike" cap="none" dirty="0">
                <a:solidFill>
                  <a:srgbClr val="4F6228"/>
                </a:solidFill>
                <a:latin typeface="Calibri"/>
                <a:ea typeface="Calibri"/>
                <a:cs typeface="Calibri"/>
                <a:sym typeface="Calibri"/>
              </a:rPr>
              <a:t>Mountain Daisy</a:t>
            </a:r>
            <a:r>
              <a:rPr lang="en-US" sz="3959" b="0" i="0" u="none" strike="noStrike" cap="none" dirty="0">
                <a:solidFill>
                  <a:srgbClr val="4F6228"/>
                </a:solidFill>
                <a:latin typeface="Calibri"/>
                <a:ea typeface="Calibri"/>
                <a:cs typeface="Calibri"/>
                <a:sym typeface="Calibri"/>
              </a:rPr>
              <a:t/>
            </a:r>
            <a:br>
              <a:rPr lang="en-US" sz="3959" b="0" i="0" u="none" strike="noStrike" cap="none" dirty="0">
                <a:solidFill>
                  <a:srgbClr val="4F6228"/>
                </a:solidFill>
                <a:latin typeface="Calibri"/>
                <a:ea typeface="Calibri"/>
                <a:cs typeface="Calibri"/>
                <a:sym typeface="Calibri"/>
              </a:rPr>
            </a:br>
            <a:r>
              <a:rPr lang="en-US" sz="3959" b="0" i="1" u="none" strike="noStrike" cap="none" dirty="0">
                <a:solidFill>
                  <a:srgbClr val="4F6228"/>
                </a:solidFill>
                <a:latin typeface="Calibri"/>
                <a:ea typeface="Calibri"/>
                <a:cs typeface="Calibri"/>
                <a:sym typeface="Calibri"/>
              </a:rPr>
              <a:t>Erigeron </a:t>
            </a:r>
            <a:r>
              <a:rPr lang="en-US" sz="3959" b="0" i="1" u="none" strike="noStrike" cap="none" dirty="0" err="1">
                <a:solidFill>
                  <a:srgbClr val="4F6228"/>
                </a:solidFill>
                <a:latin typeface="Calibri"/>
                <a:ea typeface="Calibri"/>
                <a:cs typeface="Calibri"/>
                <a:sym typeface="Calibri"/>
              </a:rPr>
              <a:t>peregrinus</a:t>
            </a:r>
            <a:r>
              <a:rPr lang="en-US" sz="3959" b="0" i="1" u="none" strike="noStrike" cap="none" dirty="0">
                <a:solidFill>
                  <a:srgbClr val="4F6228"/>
                </a:solidFill>
                <a:latin typeface="Calibri"/>
                <a:ea typeface="Calibri"/>
                <a:cs typeface="Calibri"/>
                <a:sym typeface="Calibri"/>
              </a:rPr>
              <a:t> or E. </a:t>
            </a:r>
            <a:r>
              <a:rPr lang="en-US" sz="3959" b="0" i="1" u="none" strike="noStrike" cap="none" dirty="0" err="1">
                <a:solidFill>
                  <a:srgbClr val="4F6228"/>
                </a:solidFill>
                <a:latin typeface="Calibri"/>
                <a:ea typeface="Calibri"/>
                <a:cs typeface="Calibri"/>
                <a:sym typeface="Calibri"/>
              </a:rPr>
              <a:t>gracialis</a:t>
            </a:r>
            <a:r>
              <a:rPr lang="en-US" sz="3959" b="0" i="1" u="none" strike="noStrike" cap="none" dirty="0">
                <a:solidFill>
                  <a:srgbClr val="4F6228"/>
                </a:solidFill>
                <a:latin typeface="Calibri"/>
                <a:ea typeface="Calibri"/>
                <a:cs typeface="Calibri"/>
                <a:sym typeface="Calibri"/>
              </a:rPr>
              <a:t>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179" t="27866" r="36937" b="10406"/>
          <a:stretch/>
        </p:blipFill>
        <p:spPr>
          <a:xfrm>
            <a:off x="251792" y="4479233"/>
            <a:ext cx="3517184" cy="2146853"/>
          </a:xfrm>
          <a:prstGeom prst="rect">
            <a:avLst/>
          </a:prstGeom>
        </p:spPr>
      </p:pic>
      <p:sp>
        <p:nvSpPr>
          <p:cNvPr id="2" name="TextBox 1"/>
          <p:cNvSpPr txBox="1"/>
          <p:nvPr/>
        </p:nvSpPr>
        <p:spPr>
          <a:xfrm>
            <a:off x="1033670" y="4452731"/>
            <a:ext cx="1721946" cy="584775"/>
          </a:xfrm>
          <a:prstGeom prst="rect">
            <a:avLst/>
          </a:prstGeom>
          <a:noFill/>
        </p:spPr>
        <p:txBody>
          <a:bodyPr wrap="none" rtlCol="0">
            <a:spAutoFit/>
          </a:bodyPr>
          <a:lstStyle/>
          <a:p>
            <a:r>
              <a:rPr lang="en-US" sz="3200" b="1" dirty="0" smtClean="0">
                <a:solidFill>
                  <a:schemeClr val="bg1"/>
                </a:solidFill>
              </a:rPr>
              <a:t>Budding!</a:t>
            </a:r>
            <a:endParaRPr lang="en-US" sz="3200" b="1" dirty="0">
              <a:solidFill>
                <a:schemeClr val="bg1"/>
              </a:solidFill>
            </a:endParaRPr>
          </a:p>
        </p:txBody>
      </p:sp>
    </p:spTree>
    <p:extLst>
      <p:ext uri="{BB962C8B-B14F-4D97-AF65-F5344CB8AC3E}">
        <p14:creationId xmlns:p14="http://schemas.microsoft.com/office/powerpoint/2010/main" val="196829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1183" y="581098"/>
            <a:ext cx="8266302" cy="400110"/>
          </a:xfrm>
          <a:prstGeom prst="rect">
            <a:avLst/>
          </a:prstGeom>
          <a:noFill/>
        </p:spPr>
        <p:txBody>
          <a:bodyPr wrap="none" rtlCol="0">
            <a:spAutoFit/>
          </a:bodyPr>
          <a:lstStyle/>
          <a:p>
            <a:pPr>
              <a:tabLst>
                <a:tab pos="1377950" algn="l"/>
                <a:tab pos="3206750" algn="l"/>
                <a:tab pos="5035550" algn="l"/>
                <a:tab pos="6864350" algn="l"/>
              </a:tabLst>
            </a:pPr>
            <a:r>
              <a:rPr lang="en-US" sz="2000" dirty="0" smtClean="0">
                <a:solidFill>
                  <a:prstClr val="black"/>
                </a:solidFill>
              </a:rPr>
              <a:t>… 	June</a:t>
            </a:r>
            <a:r>
              <a:rPr lang="en-US" sz="2000" dirty="0">
                <a:solidFill>
                  <a:prstClr val="black"/>
                </a:solidFill>
              </a:rPr>
              <a:t>	</a:t>
            </a:r>
            <a:r>
              <a:rPr lang="en-US" sz="2000" dirty="0" smtClean="0">
                <a:solidFill>
                  <a:prstClr val="black"/>
                </a:solidFill>
              </a:rPr>
              <a:t>July	August	September</a:t>
            </a:r>
            <a:endParaRPr lang="en-US" sz="2000" dirty="0">
              <a:solidFill>
                <a:prstClr val="black"/>
              </a:solidFill>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5949" y="2045957"/>
            <a:ext cx="3005468" cy="191938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6471" t="32157" r="17647" b="14509"/>
          <a:stretch/>
        </p:blipFill>
        <p:spPr>
          <a:xfrm>
            <a:off x="4781915" y="2201978"/>
            <a:ext cx="3494595" cy="2501395"/>
          </a:xfrm>
          <a:prstGeom prst="rect">
            <a:avLst/>
          </a:prstGeom>
        </p:spPr>
      </p:pic>
      <p:pic>
        <p:nvPicPr>
          <p:cNvPr id="1028" name="Picture 4" descr="http://www.featherlightphoto.com/img/s2/v1/p75166310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135" y="4372499"/>
            <a:ext cx="3184831" cy="23227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C:\Users\Elli Jenkins\Pictures\Mount Rainier 2011\Pollinators on Rainier\Poll Trimmed.jpg"/>
          <p:cNvPicPr>
            <a:picLocks noChangeAspect="1"/>
          </p:cNvPicPr>
          <p:nvPr/>
        </p:nvPicPr>
        <p:blipFill rotWithShape="1">
          <a:blip r:embed="rId6" cstate="print">
            <a:extLst>
              <a:ext uri="{28A0092B-C50C-407E-A947-70E740481C1C}">
                <a14:useLocalDpi xmlns:a14="http://schemas.microsoft.com/office/drawing/2010/main" val="0"/>
              </a:ext>
            </a:extLst>
          </a:blip>
          <a:srcRect r="44039" b="22751"/>
          <a:stretch/>
        </p:blipFill>
        <p:spPr bwMode="auto">
          <a:xfrm>
            <a:off x="2766294" y="981208"/>
            <a:ext cx="2415180" cy="2501395"/>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8816224" y="0"/>
            <a:ext cx="274434" cy="369332"/>
          </a:xfrm>
          <a:prstGeom prst="rect">
            <a:avLst/>
          </a:prstGeom>
          <a:noFill/>
        </p:spPr>
        <p:txBody>
          <a:bodyPr wrap="none" rtlCol="0">
            <a:spAutoFit/>
          </a:bodyPr>
          <a:lstStyle/>
          <a:p>
            <a:r>
              <a:rPr lang="en-US" dirty="0" smtClean="0"/>
              <a:t>*</a:t>
            </a:r>
            <a:endParaRPr lang="en-US" dirty="0"/>
          </a:p>
        </p:txBody>
      </p:sp>
      <p:sp>
        <p:nvSpPr>
          <p:cNvPr id="15" name="TextBox 14"/>
          <p:cNvSpPr txBox="1"/>
          <p:nvPr/>
        </p:nvSpPr>
        <p:spPr>
          <a:xfrm>
            <a:off x="-1" y="4344339"/>
            <a:ext cx="5295901" cy="2477601"/>
          </a:xfrm>
          <a:prstGeom prst="rect">
            <a:avLst/>
          </a:prstGeom>
          <a:noFill/>
        </p:spPr>
        <p:txBody>
          <a:bodyPr wrap="square" rtlCol="0">
            <a:spAutoFit/>
          </a:bodyPr>
          <a:lstStyle/>
          <a:p>
            <a:pPr fontAlgn="base">
              <a:spcBef>
                <a:spcPct val="0"/>
              </a:spcBef>
              <a:spcAft>
                <a:spcPct val="0"/>
              </a:spcAft>
            </a:pPr>
            <a:r>
              <a:rPr lang="en-US" sz="2400" b="1" dirty="0" smtClean="0">
                <a:solidFill>
                  <a:srgbClr val="000000"/>
                </a:solidFill>
              </a:rPr>
              <a:t>Phenology:</a:t>
            </a:r>
          </a:p>
          <a:p>
            <a:pPr marL="342900" indent="-342900" fontAlgn="base">
              <a:spcBef>
                <a:spcPct val="0"/>
              </a:spcBef>
              <a:spcAft>
                <a:spcPct val="0"/>
              </a:spcAft>
              <a:buFont typeface="Arial" panose="020B0604020202020204" pitchFamily="34" charset="0"/>
              <a:buChar char="•"/>
            </a:pPr>
            <a:r>
              <a:rPr lang="en-US" sz="2400" dirty="0" smtClean="0">
                <a:solidFill>
                  <a:srgbClr val="000000"/>
                </a:solidFill>
              </a:rPr>
              <a:t>The (seasonal) timing </a:t>
            </a:r>
            <a:r>
              <a:rPr lang="en-US" sz="2400" dirty="0">
                <a:solidFill>
                  <a:srgbClr val="000000"/>
                </a:solidFill>
              </a:rPr>
              <a:t>of important </a:t>
            </a:r>
            <a:r>
              <a:rPr lang="en-US" sz="2400" dirty="0" smtClean="0">
                <a:solidFill>
                  <a:srgbClr val="000000"/>
                </a:solidFill>
              </a:rPr>
              <a:t>life events; e.g. reproduction, emergence from hibernation, migration</a:t>
            </a:r>
          </a:p>
          <a:p>
            <a:pPr marL="342900" indent="-342900" fontAlgn="base">
              <a:spcBef>
                <a:spcPct val="0"/>
              </a:spcBef>
              <a:spcAft>
                <a:spcPct val="0"/>
              </a:spcAft>
              <a:buFont typeface="Arial" panose="020B0604020202020204" pitchFamily="34" charset="0"/>
              <a:buChar char="•"/>
            </a:pPr>
            <a:r>
              <a:rPr lang="en-US" sz="2400" dirty="0" smtClean="0">
                <a:solidFill>
                  <a:srgbClr val="000000"/>
                </a:solidFill>
              </a:rPr>
              <a:t>Often cued by climate.</a:t>
            </a:r>
            <a:endParaRPr lang="en-US" sz="2400" dirty="0">
              <a:solidFill>
                <a:srgbClr val="000000"/>
              </a:solidFill>
            </a:endParaRPr>
          </a:p>
          <a:p>
            <a:pPr fontAlgn="base">
              <a:spcBef>
                <a:spcPct val="0"/>
              </a:spcBef>
              <a:spcAft>
                <a:spcPct val="0"/>
              </a:spcAft>
            </a:pPr>
            <a:endParaRPr lang="en-US" sz="1100" dirty="0" smtClean="0">
              <a:solidFill>
                <a:srgbClr val="000000"/>
              </a:solidFill>
            </a:endParaRPr>
          </a:p>
          <a:p>
            <a:pPr algn="ctr" fontAlgn="base">
              <a:spcBef>
                <a:spcPct val="0"/>
              </a:spcBef>
              <a:spcAft>
                <a:spcPct val="0"/>
              </a:spcAft>
            </a:pPr>
            <a:r>
              <a:rPr lang="en-US" sz="2400" b="1" dirty="0" smtClean="0">
                <a:solidFill>
                  <a:srgbClr val="000000"/>
                </a:solidFill>
              </a:rPr>
              <a:t>“</a:t>
            </a:r>
            <a:r>
              <a:rPr lang="en-US" sz="2400" b="1" dirty="0">
                <a:solidFill>
                  <a:srgbClr val="000000"/>
                </a:solidFill>
              </a:rPr>
              <a:t>Science of the Seasons”</a:t>
            </a:r>
          </a:p>
        </p:txBody>
      </p:sp>
      <p:sp>
        <p:nvSpPr>
          <p:cNvPr id="12" name="TextBox 11"/>
          <p:cNvSpPr txBox="1"/>
          <p:nvPr/>
        </p:nvSpPr>
        <p:spPr>
          <a:xfrm>
            <a:off x="-19050" y="0"/>
            <a:ext cx="6623416" cy="646331"/>
          </a:xfrm>
          <a:prstGeom prst="rect">
            <a:avLst/>
          </a:prstGeom>
          <a:noFill/>
        </p:spPr>
        <p:txBody>
          <a:bodyPr wrap="none" rtlCol="0">
            <a:spAutoFit/>
          </a:bodyPr>
          <a:lstStyle/>
          <a:p>
            <a:pPr fontAlgn="base">
              <a:spcBef>
                <a:spcPct val="0"/>
              </a:spcBef>
              <a:spcAft>
                <a:spcPct val="0"/>
              </a:spcAft>
            </a:pPr>
            <a:r>
              <a:rPr lang="en-US" sz="3600" dirty="0" smtClean="0">
                <a:solidFill>
                  <a:srgbClr val="FFFFFF">
                    <a:lumMod val="50000"/>
                  </a:srgbClr>
                </a:solidFill>
              </a:rPr>
              <a:t>I.</a:t>
            </a:r>
            <a:r>
              <a:rPr lang="en-US" dirty="0" smtClean="0">
                <a:solidFill>
                  <a:srgbClr val="FFFFFF">
                    <a:lumMod val="50000"/>
                  </a:srgbClr>
                </a:solidFill>
              </a:rPr>
              <a:t> </a:t>
            </a:r>
            <a:r>
              <a:rPr lang="en-US" sz="3600" dirty="0" smtClean="0">
                <a:solidFill>
                  <a:srgbClr val="FFFFFF">
                    <a:lumMod val="50000"/>
                  </a:srgbClr>
                </a:solidFill>
              </a:rPr>
              <a:t>Background: What </a:t>
            </a:r>
            <a:r>
              <a:rPr lang="en-US" sz="3600" i="1" dirty="0" smtClean="0">
                <a:solidFill>
                  <a:srgbClr val="FFFFFF">
                    <a:lumMod val="50000"/>
                  </a:srgbClr>
                </a:solidFill>
              </a:rPr>
              <a:t>is</a:t>
            </a:r>
            <a:r>
              <a:rPr lang="en-US" sz="3600" dirty="0" smtClean="0">
                <a:solidFill>
                  <a:srgbClr val="FFFFFF">
                    <a:lumMod val="50000"/>
                  </a:srgbClr>
                </a:solidFill>
              </a:rPr>
              <a:t> phenology?</a:t>
            </a:r>
            <a:endParaRPr lang="en-US" sz="3600" dirty="0">
              <a:solidFill>
                <a:srgbClr val="FFFFFF">
                  <a:lumMod val="50000"/>
                </a:srgbClr>
              </a:solidFill>
            </a:endParaRPr>
          </a:p>
        </p:txBody>
      </p:sp>
    </p:spTree>
    <p:extLst>
      <p:ext uri="{BB962C8B-B14F-4D97-AF65-F5344CB8AC3E}">
        <p14:creationId xmlns:p14="http://schemas.microsoft.com/office/powerpoint/2010/main" val="371649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457200" y="49104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1" i="0" u="none" strike="noStrike" cap="none" dirty="0">
                <a:solidFill>
                  <a:srgbClr val="4F6128"/>
                </a:solidFill>
                <a:latin typeface="Calibri"/>
                <a:ea typeface="Calibri"/>
                <a:cs typeface="Calibri"/>
                <a:sym typeface="Calibri"/>
              </a:rPr>
              <a:t>North </a:t>
            </a:r>
            <a:r>
              <a:rPr lang="en-US" sz="3959" b="1" i="0" u="none" strike="noStrike" cap="none" dirty="0" err="1">
                <a:solidFill>
                  <a:srgbClr val="4F6128"/>
                </a:solidFill>
                <a:latin typeface="Calibri"/>
                <a:ea typeface="Calibri"/>
                <a:cs typeface="Calibri"/>
                <a:sym typeface="Calibri"/>
              </a:rPr>
              <a:t>Microseris</a:t>
            </a:r>
            <a:r>
              <a:rPr lang="en-US" sz="3959" b="1" i="0" u="none" strike="noStrike" cap="none" dirty="0">
                <a:solidFill>
                  <a:srgbClr val="4F6128"/>
                </a:solidFill>
                <a:latin typeface="Calibri"/>
                <a:ea typeface="Calibri"/>
                <a:cs typeface="Calibri"/>
                <a:sym typeface="Calibri"/>
              </a:rPr>
              <a:t> </a:t>
            </a:r>
            <a:r>
              <a:rPr lang="en-US" sz="3959" b="0" i="0" u="none" strike="noStrike" cap="none" dirty="0">
                <a:solidFill>
                  <a:srgbClr val="4F6128"/>
                </a:solidFill>
                <a:latin typeface="Calibri"/>
                <a:ea typeface="Calibri"/>
                <a:cs typeface="Calibri"/>
                <a:sym typeface="Calibri"/>
              </a:rPr>
              <a:t/>
            </a:r>
            <a:br>
              <a:rPr lang="en-US" sz="3959" b="0" i="0" u="none" strike="noStrike" cap="none" dirty="0">
                <a:solidFill>
                  <a:srgbClr val="4F6128"/>
                </a:solidFill>
                <a:latin typeface="Calibri"/>
                <a:ea typeface="Calibri"/>
                <a:cs typeface="Calibri"/>
                <a:sym typeface="Calibri"/>
              </a:rPr>
            </a:br>
            <a:r>
              <a:rPr lang="en-US" sz="3400" b="0" i="1" u="none" strike="noStrike" cap="none" dirty="0" err="1">
                <a:solidFill>
                  <a:srgbClr val="4F6128"/>
                </a:solidFill>
                <a:latin typeface="Calibri"/>
                <a:ea typeface="Calibri"/>
                <a:cs typeface="Calibri"/>
                <a:sym typeface="Calibri"/>
              </a:rPr>
              <a:t>Microseris</a:t>
            </a:r>
            <a:r>
              <a:rPr lang="en-US" sz="3400" b="0" i="1" u="none" strike="noStrike" cap="none" dirty="0">
                <a:solidFill>
                  <a:srgbClr val="4F6128"/>
                </a:solidFill>
                <a:latin typeface="Calibri"/>
                <a:ea typeface="Calibri"/>
                <a:cs typeface="Calibri"/>
                <a:sym typeface="Calibri"/>
              </a:rPr>
              <a:t> </a:t>
            </a:r>
            <a:r>
              <a:rPr lang="en-US" sz="3400" b="0" i="1" u="none" strike="noStrike" cap="none" dirty="0" err="1">
                <a:solidFill>
                  <a:srgbClr val="4F6128"/>
                </a:solidFill>
                <a:latin typeface="Calibri"/>
                <a:ea typeface="Calibri"/>
                <a:cs typeface="Calibri"/>
                <a:sym typeface="Calibri"/>
              </a:rPr>
              <a:t>alpestris</a:t>
            </a:r>
            <a:r>
              <a:rPr lang="en-US" sz="3400" b="0" i="1" u="none" strike="noStrike" cap="none" dirty="0">
                <a:solidFill>
                  <a:srgbClr val="4F6128"/>
                </a:solidFill>
                <a:latin typeface="Calibri"/>
                <a:ea typeface="Calibri"/>
                <a:cs typeface="Calibri"/>
                <a:sym typeface="Calibri"/>
              </a:rPr>
              <a:t> or </a:t>
            </a:r>
            <a:r>
              <a:rPr lang="en-US" sz="3400" b="0" i="1" u="none" strike="noStrike" cap="none" dirty="0" err="1">
                <a:solidFill>
                  <a:srgbClr val="4F6128"/>
                </a:solidFill>
                <a:latin typeface="Calibri"/>
                <a:ea typeface="Calibri"/>
                <a:cs typeface="Calibri"/>
                <a:sym typeface="Calibri"/>
              </a:rPr>
              <a:t>Nothocalias</a:t>
            </a:r>
            <a:r>
              <a:rPr lang="en-US" sz="3400" b="0" i="1" u="none" strike="noStrike" cap="none" dirty="0">
                <a:solidFill>
                  <a:srgbClr val="4F6128"/>
                </a:solidFill>
                <a:latin typeface="Calibri"/>
                <a:ea typeface="Calibri"/>
                <a:cs typeface="Calibri"/>
                <a:sym typeface="Calibri"/>
              </a:rPr>
              <a:t> </a:t>
            </a:r>
            <a:r>
              <a:rPr lang="en-US" sz="3400" b="0" i="1" u="none" strike="noStrike" cap="none" dirty="0" err="1">
                <a:solidFill>
                  <a:srgbClr val="4F6128"/>
                </a:solidFill>
                <a:latin typeface="Calibri"/>
                <a:ea typeface="Calibri"/>
                <a:cs typeface="Calibri"/>
                <a:sym typeface="Calibri"/>
              </a:rPr>
              <a:t>alpestris</a:t>
            </a:r>
            <a:r>
              <a:rPr lang="en-US" sz="3959" b="0" i="0" u="none" strike="noStrike" cap="none" dirty="0">
                <a:solidFill>
                  <a:srgbClr val="4F6128"/>
                </a:solidFill>
                <a:latin typeface="Calibri"/>
                <a:ea typeface="Calibri"/>
                <a:cs typeface="Calibri"/>
                <a:sym typeface="Calibri"/>
              </a:rPr>
              <a:t/>
            </a:r>
            <a:br>
              <a:rPr lang="en-US" sz="3959" b="0" i="0" u="none" strike="noStrike" cap="none" dirty="0">
                <a:solidFill>
                  <a:srgbClr val="4F6128"/>
                </a:solidFill>
                <a:latin typeface="Calibri"/>
                <a:ea typeface="Calibri"/>
                <a:cs typeface="Calibri"/>
                <a:sym typeface="Calibri"/>
              </a:rPr>
            </a:br>
            <a:endParaRPr lang="en-US" sz="3959" b="0" i="0" u="none" strike="noStrike" cap="none" dirty="0">
              <a:solidFill>
                <a:srgbClr val="4F6128"/>
              </a:solidFill>
              <a:latin typeface="Calibri"/>
              <a:ea typeface="Calibri"/>
              <a:cs typeface="Calibri"/>
              <a:sym typeface="Calibri"/>
            </a:endParaRPr>
          </a:p>
        </p:txBody>
      </p:sp>
      <p:sp>
        <p:nvSpPr>
          <p:cNvPr id="526" name="Shape 526"/>
          <p:cNvSpPr txBox="1"/>
          <p:nvPr/>
        </p:nvSpPr>
        <p:spPr>
          <a:xfrm>
            <a:off x="279698" y="1905000"/>
            <a:ext cx="3065929" cy="4893647"/>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Looks like dandelion on a longer stalk</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Seeds wind dispersed</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Looks similar to Mountain Daisy, but bud is always green and the seeds are more loosely packed</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p:txBody>
      </p:sp>
      <p:sp>
        <p:nvSpPr>
          <p:cNvPr id="530" name="Shape 530"/>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pic>
        <p:nvPicPr>
          <p:cNvPr id="8" name="Picture 7">
            <a:extLst>
              <a:ext uri="{FF2B5EF4-FFF2-40B4-BE49-F238E27FC236}">
                <a16:creationId xmlns:a16="http://schemas.microsoft.com/office/drawing/2014/main" id="{48656AA6-4BCA-3C4C-8A72-BE4DD6B2A6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68" y="1905000"/>
            <a:ext cx="3698578" cy="4495799"/>
          </a:xfrm>
          <a:prstGeom prst="rect">
            <a:avLst/>
          </a:prstGeom>
        </p:spPr>
      </p:pic>
      <p:sp>
        <p:nvSpPr>
          <p:cNvPr id="9" name="Shape 526"/>
          <p:cNvSpPr txBox="1"/>
          <p:nvPr/>
        </p:nvSpPr>
        <p:spPr>
          <a:xfrm>
            <a:off x="4023437" y="1779104"/>
            <a:ext cx="4696493" cy="4893647"/>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Looks like dandelion on a longer </a:t>
            </a:r>
            <a:r>
              <a:rPr lang="en-US" sz="2400" dirty="0" smtClean="0">
                <a:solidFill>
                  <a:schemeClr val="dk1"/>
                </a:solidFill>
                <a:latin typeface="Calibri"/>
                <a:ea typeface="Calibri"/>
                <a:cs typeface="Calibri"/>
                <a:sym typeface="Calibri"/>
              </a:rPr>
              <a:t>stalk, short plant</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Leaves with teeth (not quite as sharp as on this picture)</a:t>
            </a:r>
            <a:endParaRPr lang="en-US"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21022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457200" y="49104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1" i="0" u="none" strike="noStrike" cap="none" dirty="0">
                <a:solidFill>
                  <a:srgbClr val="4F6128"/>
                </a:solidFill>
                <a:latin typeface="Calibri"/>
                <a:ea typeface="Calibri"/>
                <a:cs typeface="Calibri"/>
                <a:sym typeface="Calibri"/>
              </a:rPr>
              <a:t>North </a:t>
            </a:r>
            <a:r>
              <a:rPr lang="en-US" sz="3959" b="1" i="0" u="none" strike="noStrike" cap="none" dirty="0" err="1">
                <a:solidFill>
                  <a:srgbClr val="4F6128"/>
                </a:solidFill>
                <a:latin typeface="Calibri"/>
                <a:ea typeface="Calibri"/>
                <a:cs typeface="Calibri"/>
                <a:sym typeface="Calibri"/>
              </a:rPr>
              <a:t>Microseris</a:t>
            </a:r>
            <a:r>
              <a:rPr lang="en-US" sz="3959" b="1" i="0" u="none" strike="noStrike" cap="none" dirty="0">
                <a:solidFill>
                  <a:srgbClr val="4F6128"/>
                </a:solidFill>
                <a:latin typeface="Calibri"/>
                <a:ea typeface="Calibri"/>
                <a:cs typeface="Calibri"/>
                <a:sym typeface="Calibri"/>
              </a:rPr>
              <a:t> </a:t>
            </a:r>
            <a:r>
              <a:rPr lang="en-US" sz="3959" b="0" i="0" u="none" strike="noStrike" cap="none" dirty="0">
                <a:solidFill>
                  <a:srgbClr val="4F6128"/>
                </a:solidFill>
                <a:latin typeface="Calibri"/>
                <a:ea typeface="Calibri"/>
                <a:cs typeface="Calibri"/>
                <a:sym typeface="Calibri"/>
              </a:rPr>
              <a:t/>
            </a:r>
            <a:br>
              <a:rPr lang="en-US" sz="3959" b="0" i="0" u="none" strike="noStrike" cap="none" dirty="0">
                <a:solidFill>
                  <a:srgbClr val="4F6128"/>
                </a:solidFill>
                <a:latin typeface="Calibri"/>
                <a:ea typeface="Calibri"/>
                <a:cs typeface="Calibri"/>
                <a:sym typeface="Calibri"/>
              </a:rPr>
            </a:br>
            <a:r>
              <a:rPr lang="en-US" sz="3400" b="0" i="1" u="none" strike="noStrike" cap="none" dirty="0" err="1">
                <a:solidFill>
                  <a:srgbClr val="4F6128"/>
                </a:solidFill>
                <a:latin typeface="Calibri"/>
                <a:ea typeface="Calibri"/>
                <a:cs typeface="Calibri"/>
                <a:sym typeface="Calibri"/>
              </a:rPr>
              <a:t>Microseris</a:t>
            </a:r>
            <a:r>
              <a:rPr lang="en-US" sz="3400" b="0" i="1" u="none" strike="noStrike" cap="none" dirty="0">
                <a:solidFill>
                  <a:srgbClr val="4F6128"/>
                </a:solidFill>
                <a:latin typeface="Calibri"/>
                <a:ea typeface="Calibri"/>
                <a:cs typeface="Calibri"/>
                <a:sym typeface="Calibri"/>
              </a:rPr>
              <a:t> </a:t>
            </a:r>
            <a:r>
              <a:rPr lang="en-US" sz="3400" b="0" i="1" u="none" strike="noStrike" cap="none" dirty="0" err="1">
                <a:solidFill>
                  <a:srgbClr val="4F6128"/>
                </a:solidFill>
                <a:latin typeface="Calibri"/>
                <a:ea typeface="Calibri"/>
                <a:cs typeface="Calibri"/>
                <a:sym typeface="Calibri"/>
              </a:rPr>
              <a:t>alpestris</a:t>
            </a:r>
            <a:r>
              <a:rPr lang="en-US" sz="3400" b="0" i="1" u="none" strike="noStrike" cap="none" dirty="0">
                <a:solidFill>
                  <a:srgbClr val="4F6128"/>
                </a:solidFill>
                <a:latin typeface="Calibri"/>
                <a:ea typeface="Calibri"/>
                <a:cs typeface="Calibri"/>
                <a:sym typeface="Calibri"/>
              </a:rPr>
              <a:t> or </a:t>
            </a:r>
            <a:r>
              <a:rPr lang="en-US" sz="3400" b="0" i="1" u="none" strike="noStrike" cap="none" dirty="0" err="1">
                <a:solidFill>
                  <a:srgbClr val="4F6128"/>
                </a:solidFill>
                <a:latin typeface="Calibri"/>
                <a:ea typeface="Calibri"/>
                <a:cs typeface="Calibri"/>
                <a:sym typeface="Calibri"/>
              </a:rPr>
              <a:t>Nothocalias</a:t>
            </a:r>
            <a:r>
              <a:rPr lang="en-US" sz="3400" b="0" i="1" u="none" strike="noStrike" cap="none" dirty="0">
                <a:solidFill>
                  <a:srgbClr val="4F6128"/>
                </a:solidFill>
                <a:latin typeface="Calibri"/>
                <a:ea typeface="Calibri"/>
                <a:cs typeface="Calibri"/>
                <a:sym typeface="Calibri"/>
              </a:rPr>
              <a:t> </a:t>
            </a:r>
            <a:r>
              <a:rPr lang="en-US" sz="3400" b="0" i="1" u="none" strike="noStrike" cap="none" dirty="0" err="1">
                <a:solidFill>
                  <a:srgbClr val="4F6128"/>
                </a:solidFill>
                <a:latin typeface="Calibri"/>
                <a:ea typeface="Calibri"/>
                <a:cs typeface="Calibri"/>
                <a:sym typeface="Calibri"/>
              </a:rPr>
              <a:t>alpestris</a:t>
            </a:r>
            <a:r>
              <a:rPr lang="en-US" sz="3959" b="0" i="0" u="none" strike="noStrike" cap="none" dirty="0">
                <a:solidFill>
                  <a:srgbClr val="4F6128"/>
                </a:solidFill>
                <a:latin typeface="Calibri"/>
                <a:ea typeface="Calibri"/>
                <a:cs typeface="Calibri"/>
                <a:sym typeface="Calibri"/>
              </a:rPr>
              <a:t/>
            </a:r>
            <a:br>
              <a:rPr lang="en-US" sz="3959" b="0" i="0" u="none" strike="noStrike" cap="none" dirty="0">
                <a:solidFill>
                  <a:srgbClr val="4F6128"/>
                </a:solidFill>
                <a:latin typeface="Calibri"/>
                <a:ea typeface="Calibri"/>
                <a:cs typeface="Calibri"/>
                <a:sym typeface="Calibri"/>
              </a:rPr>
            </a:br>
            <a:endParaRPr lang="en-US" sz="3959" b="0" i="0" u="none" strike="noStrike" cap="none" dirty="0">
              <a:solidFill>
                <a:srgbClr val="4F6128"/>
              </a:solidFill>
              <a:latin typeface="Calibri"/>
              <a:ea typeface="Calibri"/>
              <a:cs typeface="Calibri"/>
              <a:sym typeface="Calibri"/>
            </a:endParaRPr>
          </a:p>
        </p:txBody>
      </p:sp>
      <p:sp>
        <p:nvSpPr>
          <p:cNvPr id="526" name="Shape 526"/>
          <p:cNvSpPr txBox="1"/>
          <p:nvPr/>
        </p:nvSpPr>
        <p:spPr>
          <a:xfrm>
            <a:off x="279698" y="1618130"/>
            <a:ext cx="3497172" cy="4893647"/>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Buds have yellow tuft (of flower petals)</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Ray flowers notched</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Seeding when you can see the ‘bald head’ where seeds were attached</a:t>
            </a:r>
          </a:p>
          <a:p>
            <a:pPr marL="342900" marR="0" lvl="0" indent="-342900" algn="l" rtl="0">
              <a:spcBef>
                <a:spcPts val="0"/>
              </a:spcBef>
              <a:buClr>
                <a:schemeClr val="dk1"/>
              </a:buClr>
              <a:buFont typeface="Arial"/>
              <a:buNone/>
            </a:pPr>
            <a:endParaRPr sz="240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Compared to Mountain daisy, bud always green and the seeds more loosely packed</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p:txBody>
      </p:sp>
      <p:grpSp>
        <p:nvGrpSpPr>
          <p:cNvPr id="527" name="Shape 527"/>
          <p:cNvGrpSpPr/>
          <p:nvPr/>
        </p:nvGrpSpPr>
        <p:grpSpPr>
          <a:xfrm>
            <a:off x="3868650" y="1688950"/>
            <a:ext cx="5092468" cy="5030474"/>
            <a:chOff x="3847135" y="1474345"/>
            <a:chExt cx="5019675" cy="5029927"/>
          </a:xfrm>
        </p:grpSpPr>
        <p:pic>
          <p:nvPicPr>
            <p:cNvPr id="528" name="Shape 528"/>
            <p:cNvPicPr preferRelativeResize="0"/>
            <p:nvPr/>
          </p:nvPicPr>
          <p:blipFill rotWithShape="1">
            <a:blip r:embed="rId3">
              <a:alphaModFix/>
            </a:blip>
            <a:srcRect/>
            <a:stretch/>
          </p:blipFill>
          <p:spPr>
            <a:xfrm>
              <a:off x="3851105" y="1474345"/>
              <a:ext cx="5011736" cy="5018086"/>
            </a:xfrm>
            <a:prstGeom prst="rect">
              <a:avLst/>
            </a:prstGeom>
            <a:noFill/>
            <a:ln>
              <a:noFill/>
            </a:ln>
          </p:spPr>
        </p:pic>
        <p:pic>
          <p:nvPicPr>
            <p:cNvPr id="529" name="Shape 529"/>
            <p:cNvPicPr preferRelativeResize="0"/>
            <p:nvPr/>
          </p:nvPicPr>
          <p:blipFill rotWithShape="1">
            <a:blip r:embed="rId4">
              <a:alphaModFix/>
            </a:blip>
            <a:srcRect/>
            <a:stretch/>
          </p:blipFill>
          <p:spPr>
            <a:xfrm>
              <a:off x="3847135" y="3561048"/>
              <a:ext cx="5019675" cy="2943224"/>
            </a:xfrm>
            <a:prstGeom prst="rect">
              <a:avLst/>
            </a:prstGeom>
            <a:noFill/>
            <a:ln>
              <a:noFill/>
            </a:ln>
          </p:spPr>
        </p:pic>
      </p:grpSp>
      <p:sp>
        <p:nvSpPr>
          <p:cNvPr id="530" name="Shape 530"/>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spTree>
    <p:extLst>
      <p:ext uri="{BB962C8B-B14F-4D97-AF65-F5344CB8AC3E}">
        <p14:creationId xmlns:p14="http://schemas.microsoft.com/office/powerpoint/2010/main" val="29679194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rot="-5400000">
            <a:off x="-976118" y="-2278113"/>
            <a:ext cx="2833034" cy="82296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2400" b="1" i="0" u="none" strike="noStrike" cap="none">
                <a:solidFill>
                  <a:srgbClr val="4F6128"/>
                </a:solidFill>
                <a:latin typeface="Calibri"/>
                <a:ea typeface="Calibri"/>
                <a:cs typeface="Calibri"/>
                <a:sym typeface="Calibri"/>
              </a:rPr>
              <a:t>North Microseris</a:t>
            </a:r>
            <a:r>
              <a:rPr lang="en-US" sz="2400" b="0" i="0" u="none" strike="noStrike" cap="none">
                <a:solidFill>
                  <a:srgbClr val="4F6128"/>
                </a:solidFill>
                <a:latin typeface="Calibri"/>
                <a:ea typeface="Calibri"/>
                <a:cs typeface="Calibri"/>
                <a:sym typeface="Calibri"/>
              </a:rPr>
              <a:t/>
            </a:r>
            <a:br>
              <a:rPr lang="en-US" sz="2400" b="0" i="0" u="none" strike="noStrike" cap="none">
                <a:solidFill>
                  <a:srgbClr val="4F6128"/>
                </a:solidFill>
                <a:latin typeface="Calibri"/>
                <a:ea typeface="Calibri"/>
                <a:cs typeface="Calibri"/>
                <a:sym typeface="Calibri"/>
              </a:rPr>
            </a:br>
            <a:r>
              <a:rPr lang="en-US" sz="2400" b="0" i="1" u="none" strike="noStrike" cap="none">
                <a:solidFill>
                  <a:srgbClr val="4F6128"/>
                </a:solidFill>
                <a:latin typeface="Calibri"/>
                <a:ea typeface="Calibri"/>
                <a:cs typeface="Calibri"/>
                <a:sym typeface="Calibri"/>
              </a:rPr>
              <a:t>Microseris alpestris</a:t>
            </a:r>
          </a:p>
        </p:txBody>
      </p:sp>
      <p:grpSp>
        <p:nvGrpSpPr>
          <p:cNvPr id="537" name="Shape 537"/>
          <p:cNvGrpSpPr/>
          <p:nvPr/>
        </p:nvGrpSpPr>
        <p:grpSpPr>
          <a:xfrm>
            <a:off x="925873" y="714307"/>
            <a:ext cx="5261172" cy="2473668"/>
            <a:chOff x="4047505" y="4141694"/>
            <a:chExt cx="5092469" cy="2522830"/>
          </a:xfrm>
        </p:grpSpPr>
        <p:pic>
          <p:nvPicPr>
            <p:cNvPr id="538" name="Shape 538"/>
            <p:cNvPicPr preferRelativeResize="0"/>
            <p:nvPr/>
          </p:nvPicPr>
          <p:blipFill rotWithShape="1">
            <a:blip r:embed="rId3">
              <a:alphaModFix/>
            </a:blip>
            <a:srcRect/>
            <a:stretch/>
          </p:blipFill>
          <p:spPr>
            <a:xfrm>
              <a:off x="4055558" y="4141694"/>
              <a:ext cx="5084416" cy="2510988"/>
            </a:xfrm>
            <a:prstGeom prst="rect">
              <a:avLst/>
            </a:prstGeom>
            <a:noFill/>
            <a:ln>
              <a:noFill/>
            </a:ln>
          </p:spPr>
        </p:pic>
        <p:pic>
          <p:nvPicPr>
            <p:cNvPr id="539" name="Shape 539"/>
            <p:cNvPicPr preferRelativeResize="0"/>
            <p:nvPr/>
          </p:nvPicPr>
          <p:blipFill rotWithShape="1">
            <a:blip r:embed="rId4">
              <a:alphaModFix/>
            </a:blip>
            <a:srcRect/>
            <a:stretch/>
          </p:blipFill>
          <p:spPr>
            <a:xfrm>
              <a:off x="4047505" y="4141694"/>
              <a:ext cx="5092468" cy="2522830"/>
            </a:xfrm>
            <a:prstGeom prst="rect">
              <a:avLst/>
            </a:prstGeom>
            <a:noFill/>
            <a:ln>
              <a:noFill/>
            </a:ln>
          </p:spPr>
        </p:pic>
      </p:grpSp>
      <p:pic>
        <p:nvPicPr>
          <p:cNvPr id="540" name="Shape 540" descr="C:\Documents and Settings\Mountain hemlock\My Documents\Dropbox\Mt.Rainier\MeadoWatch\ODK- Tablet Data Sheet\Open Data Kit\CS_masterformV2-media\ERPEphen.jpg"/>
          <p:cNvPicPr preferRelativeResize="0"/>
          <p:nvPr/>
        </p:nvPicPr>
        <p:blipFill rotWithShape="1">
          <a:blip r:embed="rId5">
            <a:alphaModFix/>
          </a:blip>
          <a:srcRect/>
          <a:stretch/>
        </p:blipFill>
        <p:spPr>
          <a:xfrm>
            <a:off x="934194" y="3357923"/>
            <a:ext cx="5261171" cy="2629701"/>
          </a:xfrm>
          <a:prstGeom prst="rect">
            <a:avLst/>
          </a:prstGeom>
          <a:noFill/>
          <a:ln>
            <a:noFill/>
          </a:ln>
        </p:spPr>
      </p:pic>
      <p:sp>
        <p:nvSpPr>
          <p:cNvPr id="541" name="Shape 541"/>
          <p:cNvSpPr txBox="1"/>
          <p:nvPr/>
        </p:nvSpPr>
        <p:spPr>
          <a:xfrm rot="-5400000">
            <a:off x="-1061213" y="738930"/>
            <a:ext cx="3003225" cy="8229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rgbClr val="4F6228"/>
              </a:buClr>
              <a:buSzPct val="25000"/>
              <a:buFont typeface="Calibri"/>
              <a:buNone/>
            </a:pPr>
            <a:r>
              <a:rPr lang="en-US" sz="2400" b="1">
                <a:solidFill>
                  <a:srgbClr val="4F6228"/>
                </a:solidFill>
                <a:latin typeface="Calibri"/>
                <a:ea typeface="Calibri"/>
                <a:cs typeface="Calibri"/>
                <a:sym typeface="Calibri"/>
              </a:rPr>
              <a:t>Mountain Daisy</a:t>
            </a:r>
          </a:p>
          <a:p>
            <a:pPr marL="0" marR="0" lvl="0" indent="0" algn="ctr" rtl="0">
              <a:spcBef>
                <a:spcPts val="0"/>
              </a:spcBef>
              <a:buClr>
                <a:srgbClr val="4F6228"/>
              </a:buClr>
              <a:buSzPct val="25000"/>
              <a:buFont typeface="Calibri"/>
              <a:buNone/>
            </a:pPr>
            <a:r>
              <a:rPr lang="en-US" sz="2400" i="1">
                <a:solidFill>
                  <a:srgbClr val="4F6228"/>
                </a:solidFill>
                <a:latin typeface="Calibri"/>
                <a:ea typeface="Calibri"/>
                <a:cs typeface="Calibri"/>
                <a:sym typeface="Calibri"/>
              </a:rPr>
              <a:t>Erigeron peregrinus</a:t>
            </a:r>
          </a:p>
        </p:txBody>
      </p:sp>
      <p:pic>
        <p:nvPicPr>
          <p:cNvPr id="542" name="Shape 542"/>
          <p:cNvPicPr preferRelativeResize="0"/>
          <p:nvPr/>
        </p:nvPicPr>
        <p:blipFill rotWithShape="1">
          <a:blip r:embed="rId6">
            <a:alphaModFix/>
          </a:blip>
          <a:srcRect t="7373"/>
          <a:stretch/>
        </p:blipFill>
        <p:spPr>
          <a:xfrm>
            <a:off x="6338473" y="207502"/>
            <a:ext cx="2648171" cy="2980472"/>
          </a:xfrm>
          <a:prstGeom prst="rect">
            <a:avLst/>
          </a:prstGeom>
          <a:noFill/>
          <a:ln>
            <a:noFill/>
          </a:ln>
        </p:spPr>
      </p:pic>
      <p:pic>
        <p:nvPicPr>
          <p:cNvPr id="543" name="Shape 543"/>
          <p:cNvPicPr preferRelativeResize="0"/>
          <p:nvPr/>
        </p:nvPicPr>
        <p:blipFill rotWithShape="1">
          <a:blip r:embed="rId7">
            <a:alphaModFix/>
          </a:blip>
          <a:srcRect t="3828" b="4239"/>
          <a:stretch/>
        </p:blipFill>
        <p:spPr>
          <a:xfrm>
            <a:off x="6338473" y="3357923"/>
            <a:ext cx="2648171" cy="3404026"/>
          </a:xfrm>
          <a:prstGeom prst="rect">
            <a:avLst/>
          </a:prstGeom>
          <a:noFill/>
          <a:ln>
            <a:noFill/>
          </a:ln>
        </p:spPr>
      </p:pic>
      <p:sp>
        <p:nvSpPr>
          <p:cNvPr id="544" name="Shape 544"/>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spTree>
    <p:extLst>
      <p:ext uri="{BB962C8B-B14F-4D97-AF65-F5344CB8AC3E}">
        <p14:creationId xmlns:p14="http://schemas.microsoft.com/office/powerpoint/2010/main" val="4398742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463924" y="261610"/>
            <a:ext cx="8229600" cy="829724"/>
          </a:xfrm>
          <a:prstGeom prst="rect">
            <a:avLst/>
          </a:prstGeom>
          <a:noFill/>
          <a:ln>
            <a:noFill/>
          </a:ln>
        </p:spPr>
        <p:txBody>
          <a:bodyPr lIns="91425" tIns="45700" rIns="91425" bIns="45700" anchor="ctr" anchorCtr="0">
            <a:noAutofit/>
          </a:bodyPr>
          <a:lstStyle/>
          <a:p>
            <a:pPr marL="0" marR="0" lvl="0" indent="0" algn="ctr" rtl="0">
              <a:lnSpc>
                <a:spcPct val="80000"/>
              </a:lnSpc>
              <a:spcBef>
                <a:spcPts val="0"/>
              </a:spcBef>
              <a:buClr>
                <a:srgbClr val="4F6228"/>
              </a:buClr>
              <a:buSzPct val="25000"/>
              <a:buFont typeface="Calibri"/>
              <a:buNone/>
            </a:pPr>
            <a:r>
              <a:rPr lang="en-US" sz="3959" b="1" i="0" u="none" strike="noStrike" cap="none">
                <a:solidFill>
                  <a:srgbClr val="4F6228"/>
                </a:solidFill>
                <a:latin typeface="Calibri"/>
                <a:ea typeface="Calibri"/>
                <a:cs typeface="Calibri"/>
                <a:sym typeface="Calibri"/>
              </a:rPr>
              <a:t>Western Anemone</a:t>
            </a:r>
            <a:r>
              <a:rPr lang="en-US" sz="3959" b="0" i="0" u="none" strike="noStrike" cap="none">
                <a:solidFill>
                  <a:srgbClr val="4F6228"/>
                </a:solidFill>
                <a:latin typeface="Calibri"/>
                <a:ea typeface="Calibri"/>
                <a:cs typeface="Calibri"/>
                <a:sym typeface="Calibri"/>
              </a:rPr>
              <a:t/>
            </a:r>
            <a:br>
              <a:rPr lang="en-US" sz="3959" b="0" i="0" u="none" strike="noStrike" cap="none">
                <a:solidFill>
                  <a:srgbClr val="4F6228"/>
                </a:solidFill>
                <a:latin typeface="Calibri"/>
                <a:ea typeface="Calibri"/>
                <a:cs typeface="Calibri"/>
                <a:sym typeface="Calibri"/>
              </a:rPr>
            </a:br>
            <a:r>
              <a:rPr lang="en-US" sz="3959" b="0" i="1" u="none" strike="noStrike" cap="none">
                <a:solidFill>
                  <a:srgbClr val="4F6228"/>
                </a:solidFill>
                <a:latin typeface="Calibri"/>
                <a:ea typeface="Calibri"/>
                <a:cs typeface="Calibri"/>
                <a:sym typeface="Calibri"/>
              </a:rPr>
              <a:t>Anemone occidentalis </a:t>
            </a:r>
          </a:p>
        </p:txBody>
      </p:sp>
      <p:sp>
        <p:nvSpPr>
          <p:cNvPr id="552" name="Shape 552"/>
          <p:cNvSpPr txBox="1"/>
          <p:nvPr/>
        </p:nvSpPr>
        <p:spPr>
          <a:xfrm>
            <a:off x="304800" y="1600200"/>
            <a:ext cx="2666999" cy="4431983"/>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Hairy</a:t>
            </a: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Budding through snow</a:t>
            </a: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1 flower per stalk</a:t>
            </a:r>
          </a:p>
          <a:p>
            <a:pPr marL="285750" marR="0" lvl="0" indent="-285750" algn="l" rtl="0">
              <a:spcBef>
                <a:spcPts val="0"/>
              </a:spcBef>
              <a:buClr>
                <a:schemeClr val="dk1"/>
              </a:buClr>
              <a:buFont typeface="Arial"/>
              <a:buNone/>
            </a:pPr>
            <a:endParaRPr sz="18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Fruiting phenophase about a foot tall and looks like a ‘mop-top’</a:t>
            </a:r>
          </a:p>
        </p:txBody>
      </p:sp>
      <p:sp>
        <p:nvSpPr>
          <p:cNvPr id="553" name="Shape 553"/>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pic>
        <p:nvPicPr>
          <p:cNvPr id="6" name="Picture 5">
            <a:extLst>
              <a:ext uri="{FF2B5EF4-FFF2-40B4-BE49-F238E27FC236}">
                <a16:creationId xmlns:a16="http://schemas.microsoft.com/office/drawing/2014/main" id="{CBD3399F-F521-1D40-8619-FE0C374D6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59" y="1569204"/>
            <a:ext cx="3158178" cy="4874961"/>
          </a:xfrm>
          <a:prstGeom prst="rect">
            <a:avLst/>
          </a:prstGeom>
        </p:spPr>
      </p:pic>
      <p:sp>
        <p:nvSpPr>
          <p:cNvPr id="8" name="Shape 552"/>
          <p:cNvSpPr txBox="1"/>
          <p:nvPr/>
        </p:nvSpPr>
        <p:spPr>
          <a:xfrm>
            <a:off x="3544957" y="1593574"/>
            <a:ext cx="5267739" cy="4431983"/>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Hairy stem and leaves</a:t>
            </a: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Plant gets ‘taller’ throughout the growing season (flower close to the ground, seed stage can be up to 24 inches tall)</a:t>
            </a:r>
            <a:endParaRPr lang="en-US"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21031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463924" y="261610"/>
            <a:ext cx="8229600" cy="829724"/>
          </a:xfrm>
          <a:prstGeom prst="rect">
            <a:avLst/>
          </a:prstGeom>
          <a:noFill/>
          <a:ln>
            <a:noFill/>
          </a:ln>
        </p:spPr>
        <p:txBody>
          <a:bodyPr lIns="91425" tIns="45700" rIns="91425" bIns="45700" anchor="ctr" anchorCtr="0">
            <a:noAutofit/>
          </a:bodyPr>
          <a:lstStyle/>
          <a:p>
            <a:pPr marL="0" marR="0" lvl="0" indent="0" algn="ctr" rtl="0">
              <a:lnSpc>
                <a:spcPct val="80000"/>
              </a:lnSpc>
              <a:spcBef>
                <a:spcPts val="0"/>
              </a:spcBef>
              <a:buClr>
                <a:srgbClr val="4F6228"/>
              </a:buClr>
              <a:buSzPct val="25000"/>
              <a:buFont typeface="Calibri"/>
              <a:buNone/>
            </a:pPr>
            <a:r>
              <a:rPr lang="en-US" sz="3959" b="1" i="0" u="none" strike="noStrike" cap="none">
                <a:solidFill>
                  <a:srgbClr val="4F6228"/>
                </a:solidFill>
                <a:latin typeface="Calibri"/>
                <a:ea typeface="Calibri"/>
                <a:cs typeface="Calibri"/>
                <a:sym typeface="Calibri"/>
              </a:rPr>
              <a:t>Western Anemone</a:t>
            </a:r>
            <a:r>
              <a:rPr lang="en-US" sz="3959" b="0" i="0" u="none" strike="noStrike" cap="none">
                <a:solidFill>
                  <a:srgbClr val="4F6228"/>
                </a:solidFill>
                <a:latin typeface="Calibri"/>
                <a:ea typeface="Calibri"/>
                <a:cs typeface="Calibri"/>
                <a:sym typeface="Calibri"/>
              </a:rPr>
              <a:t/>
            </a:r>
            <a:br>
              <a:rPr lang="en-US" sz="3959" b="0" i="0" u="none" strike="noStrike" cap="none">
                <a:solidFill>
                  <a:srgbClr val="4F6228"/>
                </a:solidFill>
                <a:latin typeface="Calibri"/>
                <a:ea typeface="Calibri"/>
                <a:cs typeface="Calibri"/>
                <a:sym typeface="Calibri"/>
              </a:rPr>
            </a:br>
            <a:r>
              <a:rPr lang="en-US" sz="3959" b="0" i="1" u="none" strike="noStrike" cap="none">
                <a:solidFill>
                  <a:srgbClr val="4F6228"/>
                </a:solidFill>
                <a:latin typeface="Calibri"/>
                <a:ea typeface="Calibri"/>
                <a:cs typeface="Calibri"/>
                <a:sym typeface="Calibri"/>
              </a:rPr>
              <a:t>Anemone occidentalis </a:t>
            </a:r>
          </a:p>
        </p:txBody>
      </p:sp>
      <p:pic>
        <p:nvPicPr>
          <p:cNvPr id="551" name="Shape 551" descr="C:\Documents and Settings\Mountain hemlock\My Documents\Dropbox\Mt.Rainier\MeadoWatch\ODK- Tablet Data Sheet\Open Data Kit\CS_site9-media\ANOCphen.jpg"/>
          <p:cNvPicPr preferRelativeResize="0">
            <a:picLocks noGrp="1"/>
          </p:cNvPicPr>
          <p:nvPr>
            <p:ph type="body" idx="1"/>
          </p:nvPr>
        </p:nvPicPr>
        <p:blipFill rotWithShape="1">
          <a:blip r:embed="rId3">
            <a:alphaModFix/>
          </a:blip>
          <a:srcRect/>
          <a:stretch/>
        </p:blipFill>
        <p:spPr>
          <a:xfrm>
            <a:off x="3429000" y="1524000"/>
            <a:ext cx="5105399" cy="5105399"/>
          </a:xfrm>
          <a:prstGeom prst="rect">
            <a:avLst/>
          </a:prstGeom>
          <a:noFill/>
          <a:ln>
            <a:noFill/>
          </a:ln>
        </p:spPr>
      </p:pic>
      <p:sp>
        <p:nvSpPr>
          <p:cNvPr id="552" name="Shape 552"/>
          <p:cNvSpPr txBox="1"/>
          <p:nvPr/>
        </p:nvSpPr>
        <p:spPr>
          <a:xfrm>
            <a:off x="304800" y="1600200"/>
            <a:ext cx="3087757" cy="4431983"/>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1 </a:t>
            </a:r>
            <a:r>
              <a:rPr lang="en-US" sz="2400" dirty="0">
                <a:solidFill>
                  <a:schemeClr val="dk1"/>
                </a:solidFill>
                <a:latin typeface="Calibri"/>
                <a:ea typeface="Calibri"/>
                <a:cs typeface="Calibri"/>
                <a:sym typeface="Calibri"/>
              </a:rPr>
              <a:t>flower per stalk, low to the ground</a:t>
            </a:r>
          </a:p>
          <a:p>
            <a:pPr marL="285750" marR="0" lvl="0" indent="-285750" algn="l" rtl="0">
              <a:spcBef>
                <a:spcPts val="0"/>
              </a:spcBef>
              <a:buClr>
                <a:schemeClr val="dk1"/>
              </a:buClr>
              <a:buFont typeface="Arial"/>
              <a:buNone/>
            </a:pPr>
            <a:endParaRPr sz="18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Fruiting phenophase about a foot tall and looks like a ‘mop-top</a:t>
            </a:r>
            <a:r>
              <a:rPr lang="en-US" sz="2400" dirty="0" smtClean="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Char char="•"/>
            </a:pPr>
            <a:endParaRPr lang="en-US" sz="2400" dirty="0" smtClean="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If you can see the central spike, it is releasing seed.</a:t>
            </a:r>
            <a:endParaRPr lang="en-US" sz="2400" dirty="0">
              <a:solidFill>
                <a:schemeClr val="dk1"/>
              </a:solidFill>
              <a:latin typeface="Calibri"/>
              <a:ea typeface="Calibri"/>
              <a:cs typeface="Calibri"/>
              <a:sym typeface="Calibri"/>
            </a:endParaRPr>
          </a:p>
        </p:txBody>
      </p:sp>
      <p:sp>
        <p:nvSpPr>
          <p:cNvPr id="553" name="Shape 553"/>
          <p:cNvSpPr txBox="1"/>
          <p:nvPr/>
        </p:nvSpPr>
        <p:spPr>
          <a:xfrm>
            <a:off x="8558817" y="0"/>
            <a:ext cx="58518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spTree>
    <p:extLst>
      <p:ext uri="{BB962C8B-B14F-4D97-AF65-F5344CB8AC3E}">
        <p14:creationId xmlns:p14="http://schemas.microsoft.com/office/powerpoint/2010/main" val="27079244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body" idx="1"/>
          </p:nvPr>
        </p:nvSpPr>
        <p:spPr>
          <a:xfrm>
            <a:off x="3543300" y="1707777"/>
            <a:ext cx="2440641" cy="302236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BOTH</a:t>
            </a:r>
          </a:p>
          <a:p>
            <a:pPr marL="0" marR="0" lvl="0" indent="0" algn="ctr" rtl="0">
              <a:spcBef>
                <a:spcPts val="560"/>
              </a:spcBef>
              <a:spcAft>
                <a:spcPts val="0"/>
              </a:spcAft>
              <a:buClr>
                <a:schemeClr val="dk1"/>
              </a:buClr>
              <a:buSzPct val="25000"/>
              <a:buFont typeface="Arial"/>
              <a:buNone/>
            </a:pPr>
            <a:endParaRPr sz="2800" b="1" i="0" u="none" strike="noStrike" cap="none">
              <a:solidFill>
                <a:srgbClr val="FF0000"/>
              </a:solidFill>
              <a:latin typeface="Calibri"/>
              <a:ea typeface="Calibri"/>
              <a:cs typeface="Calibri"/>
              <a:sym typeface="Calibri"/>
            </a:endParaRPr>
          </a:p>
          <a:p>
            <a:pPr marL="0" marR="0" lvl="0" indent="0" algn="ctr" rtl="0">
              <a:spcBef>
                <a:spcPts val="560"/>
              </a:spcBef>
              <a:spcAft>
                <a:spcPts val="0"/>
              </a:spcAft>
              <a:buClr>
                <a:srgbClr val="FF0000"/>
              </a:buClr>
              <a:buSzPct val="25000"/>
              <a:buFont typeface="Arial"/>
              <a:buNone/>
            </a:pPr>
            <a:r>
              <a:rPr lang="en-US" sz="2800" b="1" i="0" u="none" strike="noStrike" cap="none">
                <a:solidFill>
                  <a:srgbClr val="FF0000"/>
                </a:solidFill>
                <a:latin typeface="Calibri"/>
                <a:ea typeface="Calibri"/>
                <a:cs typeface="Calibri"/>
                <a:sym typeface="Calibri"/>
              </a:rPr>
              <a:t>Reflection Lakes</a:t>
            </a:r>
          </a:p>
          <a:p>
            <a:pPr marL="0" marR="0" lvl="0" indent="0" algn="ctr" rtl="0">
              <a:spcBef>
                <a:spcPts val="560"/>
              </a:spcBef>
              <a:spcAft>
                <a:spcPts val="0"/>
              </a:spcAft>
              <a:buClr>
                <a:schemeClr val="dk1"/>
              </a:buClr>
              <a:buSzPct val="25000"/>
              <a:buFont typeface="Arial"/>
              <a:buNone/>
            </a:pPr>
            <a:r>
              <a:rPr lang="en-US" sz="2000" b="1" i="0" u="none" strike="noStrike" cap="none">
                <a:solidFill>
                  <a:schemeClr val="dk1"/>
                </a:solidFill>
                <a:latin typeface="Calibri"/>
                <a:ea typeface="Calibri"/>
                <a:cs typeface="Calibri"/>
                <a:sym typeface="Calibri"/>
              </a:rPr>
              <a:t>&amp;</a:t>
            </a:r>
            <a:r>
              <a:rPr lang="en-US" sz="2800" b="1" i="0" u="none" strike="noStrike" cap="none">
                <a:solidFill>
                  <a:srgbClr val="FF0000"/>
                </a:solidFill>
                <a:latin typeface="Calibri"/>
                <a:ea typeface="Calibri"/>
                <a:cs typeface="Calibri"/>
                <a:sym typeface="Calibri"/>
              </a:rPr>
              <a:t> </a:t>
            </a:r>
          </a:p>
          <a:p>
            <a:pPr marL="0" marR="0" lvl="0" indent="0" algn="ctr" rtl="0">
              <a:spcBef>
                <a:spcPts val="560"/>
              </a:spcBef>
              <a:buClr>
                <a:srgbClr val="0070C0"/>
              </a:buClr>
              <a:buSzPct val="25000"/>
              <a:buFont typeface="Arial"/>
              <a:buNone/>
            </a:pPr>
            <a:r>
              <a:rPr lang="en-US" sz="2800" b="1" i="0" u="none" strike="noStrike" cap="none">
                <a:solidFill>
                  <a:srgbClr val="0070C0"/>
                </a:solidFill>
                <a:latin typeface="Calibri"/>
                <a:ea typeface="Calibri"/>
                <a:cs typeface="Calibri"/>
                <a:sym typeface="Calibri"/>
              </a:rPr>
              <a:t>Glacier Basin</a:t>
            </a:r>
          </a:p>
        </p:txBody>
      </p:sp>
      <p:sp>
        <p:nvSpPr>
          <p:cNvPr id="574" name="Shape 574"/>
          <p:cNvSpPr txBox="1"/>
          <p:nvPr/>
        </p:nvSpPr>
        <p:spPr>
          <a:xfrm>
            <a:off x="7738782" y="0"/>
            <a:ext cx="140521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 </a:t>
            </a:r>
            <a:r>
              <a:rPr lang="en-US" sz="2000" b="1">
                <a:solidFill>
                  <a:schemeClr val="dk1"/>
                </a:solidFill>
                <a:latin typeface="Calibri"/>
                <a:ea typeface="Calibri"/>
                <a:cs typeface="Calibri"/>
                <a:sym typeface="Calibri"/>
              </a:rPr>
              <a:t>&amp;</a:t>
            </a:r>
            <a:r>
              <a:rPr lang="en-US" sz="2800" b="1">
                <a:solidFill>
                  <a:srgbClr val="FF0000"/>
                </a:solidFill>
                <a:latin typeface="Calibri"/>
                <a:ea typeface="Calibri"/>
                <a:cs typeface="Calibri"/>
                <a:sym typeface="Calibri"/>
              </a:rPr>
              <a:t> </a:t>
            </a:r>
            <a:r>
              <a:rPr lang="en-US" sz="2800" b="1">
                <a:solidFill>
                  <a:srgbClr val="0070C0"/>
                </a:solidFill>
                <a:latin typeface="Calibri"/>
                <a:ea typeface="Calibri"/>
                <a:cs typeface="Calibri"/>
                <a:sym typeface="Calibri"/>
              </a:rPr>
              <a:t>GB</a:t>
            </a:r>
          </a:p>
        </p:txBody>
      </p:sp>
      <p:sp>
        <p:nvSpPr>
          <p:cNvPr id="575" name="Shape 575"/>
          <p:cNvSpPr/>
          <p:nvPr/>
        </p:nvSpPr>
        <p:spPr>
          <a:xfrm>
            <a:off x="4047564" y="1559858"/>
            <a:ext cx="1418663" cy="833717"/>
          </a:xfrm>
          <a:prstGeom prst="rect">
            <a:avLst/>
          </a:prstGeom>
          <a:no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590756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txBox="1">
            <a:spLocks noGrp="1"/>
          </p:cNvSpPr>
          <p:nvPr>
            <p:ph type="title"/>
          </p:nvPr>
        </p:nvSpPr>
        <p:spPr>
          <a:xfrm>
            <a:off x="457200" y="415987"/>
            <a:ext cx="8229600" cy="1143000"/>
          </a:xfrm>
          <a:prstGeom prst="rect">
            <a:avLst/>
          </a:prstGeom>
          <a:noFill/>
          <a:ln>
            <a:noFill/>
          </a:ln>
        </p:spPr>
        <p:txBody>
          <a:bodyPr lIns="91425" tIns="45700" rIns="91425" bIns="45700" anchor="ctr" anchorCtr="0">
            <a:noAutofit/>
          </a:bodyPr>
          <a:lstStyle/>
          <a:p>
            <a:pPr lvl="0">
              <a:buClr>
                <a:srgbClr val="4F6128"/>
              </a:buClr>
              <a:buSzPct val="25000"/>
            </a:pPr>
            <a:r>
              <a:rPr lang="en-US" sz="3959" b="1" i="0" u="none" strike="noStrike" cap="none" dirty="0">
                <a:solidFill>
                  <a:srgbClr val="4F6128"/>
                </a:solidFill>
                <a:latin typeface="Calibri"/>
                <a:ea typeface="Calibri"/>
                <a:cs typeface="Calibri"/>
                <a:sym typeface="Calibri"/>
              </a:rPr>
              <a:t>American Bistort</a:t>
            </a:r>
            <a:r>
              <a:rPr lang="en-US" sz="3959" b="0" i="0" u="none" strike="noStrike" cap="none" dirty="0">
                <a:solidFill>
                  <a:srgbClr val="4F6128"/>
                </a:solidFill>
                <a:latin typeface="Calibri"/>
                <a:ea typeface="Calibri"/>
                <a:cs typeface="Calibri"/>
                <a:sym typeface="Calibri"/>
              </a:rPr>
              <a:t/>
            </a:r>
            <a:br>
              <a:rPr lang="en-US" sz="3959" b="0" i="0" u="none" strike="noStrike" cap="none" dirty="0">
                <a:solidFill>
                  <a:srgbClr val="4F6128"/>
                </a:solidFill>
                <a:latin typeface="Calibri"/>
                <a:ea typeface="Calibri"/>
                <a:cs typeface="Calibri"/>
                <a:sym typeface="Calibri"/>
              </a:rPr>
            </a:br>
            <a:r>
              <a:rPr lang="en-US" sz="3200" b="0" i="1" u="none" strike="noStrike" cap="none" dirty="0" err="1">
                <a:solidFill>
                  <a:srgbClr val="4F6128"/>
                </a:solidFill>
                <a:latin typeface="Calibri"/>
                <a:ea typeface="Calibri"/>
                <a:cs typeface="Calibri"/>
                <a:sym typeface="Calibri"/>
              </a:rPr>
              <a:t>Polygonum</a:t>
            </a:r>
            <a:r>
              <a:rPr lang="en-US" sz="3200" b="0" i="1" u="none" strike="noStrike" cap="none" dirty="0">
                <a:solidFill>
                  <a:srgbClr val="4F6128"/>
                </a:solidFill>
                <a:latin typeface="Calibri"/>
                <a:ea typeface="Calibri"/>
                <a:cs typeface="Calibri"/>
                <a:sym typeface="Calibri"/>
              </a:rPr>
              <a:t> </a:t>
            </a:r>
            <a:r>
              <a:rPr lang="en-US" sz="3200" b="0" i="1" u="none" strike="noStrike" cap="none" dirty="0" err="1">
                <a:solidFill>
                  <a:srgbClr val="4F6128"/>
                </a:solidFill>
                <a:latin typeface="Calibri"/>
                <a:ea typeface="Calibri"/>
                <a:cs typeface="Calibri"/>
                <a:sym typeface="Calibri"/>
              </a:rPr>
              <a:t>bistortoides</a:t>
            </a:r>
            <a:r>
              <a:rPr lang="en-US" sz="3200" b="0" i="1" u="none" strike="noStrike" cap="none" dirty="0">
                <a:solidFill>
                  <a:srgbClr val="4F6128"/>
                </a:solidFill>
                <a:latin typeface="Calibri"/>
                <a:ea typeface="Calibri"/>
                <a:cs typeface="Calibri"/>
                <a:sym typeface="Calibri"/>
              </a:rPr>
              <a:t> or </a:t>
            </a:r>
            <a:r>
              <a:rPr lang="en-US" sz="3200" b="0" i="1" u="none" strike="noStrike" cap="none" smtClean="0">
                <a:solidFill>
                  <a:srgbClr val="4F6128"/>
                </a:solidFill>
                <a:latin typeface="Calibri"/>
                <a:ea typeface="Calibri"/>
                <a:cs typeface="Calibri"/>
                <a:sym typeface="Calibri"/>
              </a:rPr>
              <a:t>Bistorta</a:t>
            </a:r>
            <a:r>
              <a:rPr lang="en-US" sz="3200" i="1" dirty="0" smtClean="0">
                <a:solidFill>
                  <a:srgbClr val="4F6128"/>
                </a:solidFill>
              </a:rPr>
              <a:t> </a:t>
            </a:r>
            <a:r>
              <a:rPr lang="en-US" sz="3200" i="1" dirty="0" err="1">
                <a:solidFill>
                  <a:srgbClr val="4F6128"/>
                </a:solidFill>
              </a:rPr>
              <a:t>bistortoides</a:t>
            </a:r>
            <a:r>
              <a:rPr lang="en-US" sz="3200" i="1" dirty="0">
                <a:solidFill>
                  <a:srgbClr val="4F6128"/>
                </a:solidFill>
              </a:rPr>
              <a:t> </a:t>
            </a:r>
            <a:r>
              <a:rPr lang="en-US" sz="3959" b="0" i="0" u="none" strike="noStrike" cap="none" dirty="0">
                <a:solidFill>
                  <a:srgbClr val="4F6128"/>
                </a:solidFill>
                <a:latin typeface="Calibri"/>
                <a:ea typeface="Calibri"/>
                <a:cs typeface="Calibri"/>
                <a:sym typeface="Calibri"/>
              </a:rPr>
              <a:t/>
            </a:r>
            <a:br>
              <a:rPr lang="en-US" sz="3959" b="0" i="0" u="none" strike="noStrike" cap="none" dirty="0">
                <a:solidFill>
                  <a:srgbClr val="4F6128"/>
                </a:solidFill>
                <a:latin typeface="Calibri"/>
                <a:ea typeface="Calibri"/>
                <a:cs typeface="Calibri"/>
                <a:sym typeface="Calibri"/>
              </a:rPr>
            </a:br>
            <a:endParaRPr lang="en-US" sz="3959" b="0" i="0" u="none" strike="noStrike" cap="none" dirty="0">
              <a:solidFill>
                <a:srgbClr val="4F6128"/>
              </a:solidFill>
              <a:latin typeface="Calibri"/>
              <a:ea typeface="Calibri"/>
              <a:cs typeface="Calibri"/>
              <a:sym typeface="Calibri"/>
            </a:endParaRPr>
          </a:p>
        </p:txBody>
      </p:sp>
      <p:sp>
        <p:nvSpPr>
          <p:cNvPr id="582" name="Shape 582"/>
          <p:cNvSpPr txBox="1"/>
          <p:nvPr/>
        </p:nvSpPr>
        <p:spPr>
          <a:xfrm>
            <a:off x="381000" y="1905000"/>
            <a:ext cx="2743199" cy="3785651"/>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Small buds cluster on stem 1-2ft tall</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Flowers look like a bristle brush</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Base of fruiting plant turns reddish</a:t>
            </a:r>
          </a:p>
        </p:txBody>
      </p:sp>
      <p:sp>
        <p:nvSpPr>
          <p:cNvPr id="585" name="Shape 585"/>
          <p:cNvSpPr txBox="1"/>
          <p:nvPr/>
        </p:nvSpPr>
        <p:spPr>
          <a:xfrm>
            <a:off x="7738782" y="0"/>
            <a:ext cx="140521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 </a:t>
            </a:r>
            <a:r>
              <a:rPr lang="en-US" sz="2000" b="1">
                <a:solidFill>
                  <a:schemeClr val="dk1"/>
                </a:solidFill>
                <a:latin typeface="Calibri"/>
                <a:ea typeface="Calibri"/>
                <a:cs typeface="Calibri"/>
                <a:sym typeface="Calibri"/>
              </a:rPr>
              <a:t>&amp;</a:t>
            </a:r>
            <a:r>
              <a:rPr lang="en-US" sz="2800" b="1">
                <a:solidFill>
                  <a:srgbClr val="FF0000"/>
                </a:solidFill>
                <a:latin typeface="Calibri"/>
                <a:ea typeface="Calibri"/>
                <a:cs typeface="Calibri"/>
                <a:sym typeface="Calibri"/>
              </a:rPr>
              <a:t> </a:t>
            </a:r>
            <a:r>
              <a:rPr lang="en-US" sz="2800" b="1">
                <a:solidFill>
                  <a:srgbClr val="0070C0"/>
                </a:solidFill>
                <a:latin typeface="Calibri"/>
                <a:ea typeface="Calibri"/>
                <a:cs typeface="Calibri"/>
                <a:sym typeface="Calibri"/>
              </a:rPr>
              <a:t>GB</a:t>
            </a:r>
          </a:p>
        </p:txBody>
      </p:sp>
      <p:pic>
        <p:nvPicPr>
          <p:cNvPr id="7" name="Picture 6">
            <a:extLst>
              <a:ext uri="{FF2B5EF4-FFF2-40B4-BE49-F238E27FC236}">
                <a16:creationId xmlns:a16="http://schemas.microsoft.com/office/drawing/2014/main" id="{8EA3B2D4-67F4-3E40-863D-11DA611430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31" y="1790228"/>
            <a:ext cx="3158178" cy="4547542"/>
          </a:xfrm>
          <a:prstGeom prst="rect">
            <a:avLst/>
          </a:prstGeom>
        </p:spPr>
      </p:pic>
      <p:sp>
        <p:nvSpPr>
          <p:cNvPr id="8" name="Shape 582"/>
          <p:cNvSpPr txBox="1"/>
          <p:nvPr/>
        </p:nvSpPr>
        <p:spPr>
          <a:xfrm>
            <a:off x="4137992" y="2017643"/>
            <a:ext cx="5231295" cy="3785651"/>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12-24 inches</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Long, unbranched stem</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Mostly basal leaves (no teeth)</a:t>
            </a:r>
            <a:endParaRPr lang="en-US"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76583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txBox="1">
            <a:spLocks noGrp="1"/>
          </p:cNvSpPr>
          <p:nvPr>
            <p:ph type="title"/>
          </p:nvPr>
        </p:nvSpPr>
        <p:spPr>
          <a:xfrm>
            <a:off x="457200" y="415987"/>
            <a:ext cx="8229600" cy="1143000"/>
          </a:xfrm>
          <a:prstGeom prst="rect">
            <a:avLst/>
          </a:prstGeom>
          <a:noFill/>
          <a:ln>
            <a:noFill/>
          </a:ln>
        </p:spPr>
        <p:txBody>
          <a:bodyPr lIns="91425" tIns="45700" rIns="91425" bIns="45700" anchor="ctr" anchorCtr="0">
            <a:noAutofit/>
          </a:bodyPr>
          <a:lstStyle/>
          <a:p>
            <a:pPr lvl="0">
              <a:buClr>
                <a:srgbClr val="4F6128"/>
              </a:buClr>
              <a:buSzPct val="25000"/>
            </a:pPr>
            <a:r>
              <a:rPr lang="en-US" sz="3959" b="1" i="0" u="none" strike="noStrike" cap="none" dirty="0">
                <a:solidFill>
                  <a:srgbClr val="4F6128"/>
                </a:solidFill>
                <a:latin typeface="Calibri"/>
                <a:ea typeface="Calibri"/>
                <a:cs typeface="Calibri"/>
                <a:sym typeface="Calibri"/>
              </a:rPr>
              <a:t>American Bistort</a:t>
            </a:r>
            <a:r>
              <a:rPr lang="en-US" sz="3959" b="0" i="0" u="none" strike="noStrike" cap="none" dirty="0">
                <a:solidFill>
                  <a:srgbClr val="4F6128"/>
                </a:solidFill>
                <a:latin typeface="Calibri"/>
                <a:ea typeface="Calibri"/>
                <a:cs typeface="Calibri"/>
                <a:sym typeface="Calibri"/>
              </a:rPr>
              <a:t/>
            </a:r>
            <a:br>
              <a:rPr lang="en-US" sz="3959" b="0" i="0" u="none" strike="noStrike" cap="none" dirty="0">
                <a:solidFill>
                  <a:srgbClr val="4F6128"/>
                </a:solidFill>
                <a:latin typeface="Calibri"/>
                <a:ea typeface="Calibri"/>
                <a:cs typeface="Calibri"/>
                <a:sym typeface="Calibri"/>
              </a:rPr>
            </a:br>
            <a:r>
              <a:rPr lang="en-US" sz="3200" b="0" i="1" u="none" strike="noStrike" cap="none" dirty="0">
                <a:solidFill>
                  <a:srgbClr val="4F6128"/>
                </a:solidFill>
                <a:latin typeface="Calibri"/>
                <a:ea typeface="Calibri"/>
                <a:cs typeface="Calibri"/>
                <a:sym typeface="Calibri"/>
              </a:rPr>
              <a:t>Polygonum </a:t>
            </a:r>
            <a:r>
              <a:rPr lang="en-US" sz="3200" b="0" i="1" u="none" strike="noStrike" cap="none" dirty="0" err="1">
                <a:solidFill>
                  <a:srgbClr val="4F6128"/>
                </a:solidFill>
                <a:latin typeface="Calibri"/>
                <a:ea typeface="Calibri"/>
                <a:cs typeface="Calibri"/>
                <a:sym typeface="Calibri"/>
              </a:rPr>
              <a:t>bistortoides</a:t>
            </a:r>
            <a:r>
              <a:rPr lang="en-US" sz="3200" b="0" i="1" u="none" strike="noStrike" cap="none" dirty="0">
                <a:solidFill>
                  <a:srgbClr val="4F6128"/>
                </a:solidFill>
                <a:latin typeface="Calibri"/>
                <a:ea typeface="Calibri"/>
                <a:cs typeface="Calibri"/>
                <a:sym typeface="Calibri"/>
              </a:rPr>
              <a:t> or </a:t>
            </a:r>
            <a:r>
              <a:rPr lang="en-US" sz="3200" b="0" i="1" u="none" strike="noStrike" cap="none" dirty="0" err="1">
                <a:solidFill>
                  <a:srgbClr val="4F6128"/>
                </a:solidFill>
                <a:latin typeface="Calibri"/>
                <a:ea typeface="Calibri"/>
                <a:cs typeface="Calibri"/>
                <a:sym typeface="Calibri"/>
              </a:rPr>
              <a:t>Bistorta</a:t>
            </a:r>
            <a:r>
              <a:rPr lang="en-US" sz="3200" i="1" dirty="0">
                <a:solidFill>
                  <a:srgbClr val="4F6128"/>
                </a:solidFill>
              </a:rPr>
              <a:t> </a:t>
            </a:r>
            <a:r>
              <a:rPr lang="en-US" sz="3200" i="1" dirty="0" err="1">
                <a:solidFill>
                  <a:srgbClr val="4F6128"/>
                </a:solidFill>
              </a:rPr>
              <a:t>bistortoides</a:t>
            </a:r>
            <a:r>
              <a:rPr lang="en-US" sz="3200" i="1" dirty="0">
                <a:solidFill>
                  <a:srgbClr val="4F6128"/>
                </a:solidFill>
              </a:rPr>
              <a:t> </a:t>
            </a:r>
            <a:r>
              <a:rPr lang="en-US" sz="3959" b="0" i="0" u="none" strike="noStrike" cap="none" dirty="0">
                <a:solidFill>
                  <a:srgbClr val="4F6128"/>
                </a:solidFill>
                <a:latin typeface="Calibri"/>
                <a:ea typeface="Calibri"/>
                <a:cs typeface="Calibri"/>
                <a:sym typeface="Calibri"/>
              </a:rPr>
              <a:t/>
            </a:r>
            <a:br>
              <a:rPr lang="en-US" sz="3959" b="0" i="0" u="none" strike="noStrike" cap="none" dirty="0">
                <a:solidFill>
                  <a:srgbClr val="4F6128"/>
                </a:solidFill>
                <a:latin typeface="Calibri"/>
                <a:ea typeface="Calibri"/>
                <a:cs typeface="Calibri"/>
                <a:sym typeface="Calibri"/>
              </a:rPr>
            </a:br>
            <a:endParaRPr lang="en-US" sz="3959" b="0" i="0" u="none" strike="noStrike" cap="none" dirty="0">
              <a:solidFill>
                <a:srgbClr val="4F6128"/>
              </a:solidFill>
              <a:latin typeface="Calibri"/>
              <a:ea typeface="Calibri"/>
              <a:cs typeface="Calibri"/>
              <a:sym typeface="Calibri"/>
            </a:endParaRPr>
          </a:p>
        </p:txBody>
      </p:sp>
      <p:sp>
        <p:nvSpPr>
          <p:cNvPr id="582" name="Shape 582"/>
          <p:cNvSpPr txBox="1"/>
          <p:nvPr/>
        </p:nvSpPr>
        <p:spPr>
          <a:xfrm>
            <a:off x="381000" y="1905000"/>
            <a:ext cx="2743199" cy="3785651"/>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Small, tight </a:t>
            </a:r>
            <a:r>
              <a:rPr lang="en-US" sz="2400" dirty="0" smtClean="0">
                <a:solidFill>
                  <a:schemeClr val="dk1"/>
                </a:solidFill>
                <a:latin typeface="Calibri"/>
                <a:ea typeface="Calibri"/>
                <a:cs typeface="Calibri"/>
                <a:sym typeface="Calibri"/>
              </a:rPr>
              <a:t>buds</a:t>
            </a:r>
          </a:p>
          <a:p>
            <a:pPr marL="342900" marR="0" lvl="0" indent="-342900" algn="l" rtl="0">
              <a:spcBef>
                <a:spcPts val="0"/>
              </a:spcBef>
              <a:buClr>
                <a:schemeClr val="dk1"/>
              </a:buClr>
              <a:buSzPct val="100000"/>
              <a:buFont typeface="Arial"/>
              <a:buChar char="•"/>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Flowers look like a bristle brush</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Base of fruiting plant turns </a:t>
            </a:r>
            <a:r>
              <a:rPr lang="en-US" sz="2400" dirty="0" smtClean="0">
                <a:solidFill>
                  <a:schemeClr val="dk1"/>
                </a:solidFill>
                <a:latin typeface="Calibri"/>
                <a:ea typeface="Calibri"/>
                <a:cs typeface="Calibri"/>
                <a:sym typeface="Calibri"/>
              </a:rPr>
              <a:t>reddish</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Seeds have small dry ‘shell’ around them, smooth and shiny brown</a:t>
            </a:r>
            <a:endParaRPr lang="en-US" sz="2400" dirty="0">
              <a:solidFill>
                <a:schemeClr val="dk1"/>
              </a:solidFill>
              <a:latin typeface="Calibri"/>
              <a:ea typeface="Calibri"/>
              <a:cs typeface="Calibri"/>
              <a:sym typeface="Calibri"/>
            </a:endParaRPr>
          </a:p>
        </p:txBody>
      </p:sp>
      <p:sp>
        <p:nvSpPr>
          <p:cNvPr id="583" name="Shape 583"/>
          <p:cNvSpPr txBox="1"/>
          <p:nvPr/>
        </p:nvSpPr>
        <p:spPr>
          <a:xfrm>
            <a:off x="4114800" y="6096000"/>
            <a:ext cx="1981199"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a:solidFill>
                  <a:schemeClr val="lt1"/>
                </a:solidFill>
                <a:latin typeface="Calibri"/>
                <a:ea typeface="Calibri"/>
                <a:cs typeface="Calibri"/>
                <a:sym typeface="Calibri"/>
              </a:rPr>
              <a:t>Fruiting</a:t>
            </a:r>
          </a:p>
        </p:txBody>
      </p:sp>
      <p:pic>
        <p:nvPicPr>
          <p:cNvPr id="584" name="Shape 584" descr="C:\Documents and Settings\Mountain hemlock\My Documents\Dropbox\Mt.Rainier\MeadoWatch\Pictures\Pictures of Focal Species\AllPhenophases\polygonum.jpg"/>
          <p:cNvPicPr preferRelativeResize="0"/>
          <p:nvPr/>
        </p:nvPicPr>
        <p:blipFill rotWithShape="1">
          <a:blip r:embed="rId3">
            <a:alphaModFix/>
          </a:blip>
          <a:srcRect/>
          <a:stretch/>
        </p:blipFill>
        <p:spPr>
          <a:xfrm>
            <a:off x="3810000" y="1416111"/>
            <a:ext cx="5080000" cy="5080000"/>
          </a:xfrm>
          <a:prstGeom prst="rect">
            <a:avLst/>
          </a:prstGeom>
          <a:noFill/>
          <a:ln>
            <a:noFill/>
          </a:ln>
        </p:spPr>
      </p:pic>
      <p:sp>
        <p:nvSpPr>
          <p:cNvPr id="585" name="Shape 585"/>
          <p:cNvSpPr txBox="1"/>
          <p:nvPr/>
        </p:nvSpPr>
        <p:spPr>
          <a:xfrm>
            <a:off x="7738782" y="0"/>
            <a:ext cx="140521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 </a:t>
            </a:r>
            <a:r>
              <a:rPr lang="en-US" sz="2000" b="1">
                <a:solidFill>
                  <a:schemeClr val="dk1"/>
                </a:solidFill>
                <a:latin typeface="Calibri"/>
                <a:ea typeface="Calibri"/>
                <a:cs typeface="Calibri"/>
                <a:sym typeface="Calibri"/>
              </a:rPr>
              <a:t>&amp;</a:t>
            </a:r>
            <a:r>
              <a:rPr lang="en-US" sz="2800" b="1">
                <a:solidFill>
                  <a:srgbClr val="FF0000"/>
                </a:solidFill>
                <a:latin typeface="Calibri"/>
                <a:ea typeface="Calibri"/>
                <a:cs typeface="Calibri"/>
                <a:sym typeface="Calibri"/>
              </a:rPr>
              <a:t> </a:t>
            </a:r>
            <a:r>
              <a:rPr lang="en-US" sz="2800" b="1">
                <a:solidFill>
                  <a:srgbClr val="0070C0"/>
                </a:solidFill>
                <a:latin typeface="Calibri"/>
                <a:ea typeface="Calibri"/>
                <a:cs typeface="Calibri"/>
                <a:sym typeface="Calibri"/>
              </a:rPr>
              <a:t>GB</a:t>
            </a:r>
          </a:p>
        </p:txBody>
      </p:sp>
    </p:spTree>
    <p:extLst>
      <p:ext uri="{BB962C8B-B14F-4D97-AF65-F5344CB8AC3E}">
        <p14:creationId xmlns:p14="http://schemas.microsoft.com/office/powerpoint/2010/main" val="26226450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p:nvPr/>
        </p:nvSpPr>
        <p:spPr>
          <a:xfrm>
            <a:off x="7738782" y="0"/>
            <a:ext cx="140521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 </a:t>
            </a:r>
            <a:r>
              <a:rPr lang="en-US" sz="2000" b="1">
                <a:solidFill>
                  <a:schemeClr val="dk1"/>
                </a:solidFill>
                <a:latin typeface="Calibri"/>
                <a:ea typeface="Calibri"/>
                <a:cs typeface="Calibri"/>
                <a:sym typeface="Calibri"/>
              </a:rPr>
              <a:t>&amp;</a:t>
            </a:r>
            <a:r>
              <a:rPr lang="en-US" sz="2800" b="1">
                <a:solidFill>
                  <a:srgbClr val="FF0000"/>
                </a:solidFill>
                <a:latin typeface="Calibri"/>
                <a:ea typeface="Calibri"/>
                <a:cs typeface="Calibri"/>
                <a:sym typeface="Calibri"/>
              </a:rPr>
              <a:t> </a:t>
            </a:r>
            <a:r>
              <a:rPr lang="en-US" sz="2800" b="1">
                <a:solidFill>
                  <a:srgbClr val="0070C0"/>
                </a:solidFill>
                <a:latin typeface="Calibri"/>
                <a:ea typeface="Calibri"/>
                <a:cs typeface="Calibri"/>
                <a:sym typeface="Calibri"/>
              </a:rPr>
              <a:t>GB</a:t>
            </a:r>
          </a:p>
        </p:txBody>
      </p:sp>
      <p:sp>
        <p:nvSpPr>
          <p:cNvPr id="592" name="Shape 592"/>
          <p:cNvSpPr txBox="1">
            <a:spLocks noGrp="1"/>
          </p:cNvSpPr>
          <p:nvPr>
            <p:ph type="title"/>
          </p:nvPr>
        </p:nvSpPr>
        <p:spPr>
          <a:xfrm>
            <a:off x="457200" y="148055"/>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r>
              <a:rPr lang="en-US" sz="3959" b="1" i="0" u="none" strike="noStrike" cap="none">
                <a:solidFill>
                  <a:srgbClr val="4F6128"/>
                </a:solidFill>
                <a:latin typeface="Calibri"/>
                <a:ea typeface="Calibri"/>
                <a:cs typeface="Calibri"/>
                <a:sym typeface="Calibri"/>
              </a:rPr>
              <a:t>Bracted Lousewort</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r>
              <a:rPr lang="en-US" sz="3240" b="0" i="1" u="none" strike="noStrike" cap="none">
                <a:solidFill>
                  <a:srgbClr val="4F6128"/>
                </a:solidFill>
                <a:latin typeface="Calibri"/>
                <a:ea typeface="Calibri"/>
                <a:cs typeface="Calibri"/>
                <a:sym typeface="Calibri"/>
              </a:rPr>
              <a:t>Pedicularis bracteosa</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endParaRPr lang="en-US" sz="3959" b="0" i="0" u="none" strike="noStrike" cap="none">
              <a:solidFill>
                <a:srgbClr val="4F6128"/>
              </a:solidFill>
              <a:latin typeface="Calibri"/>
              <a:ea typeface="Calibri"/>
              <a:cs typeface="Calibri"/>
              <a:sym typeface="Calibri"/>
            </a:endParaRPr>
          </a:p>
        </p:txBody>
      </p:sp>
      <p:sp>
        <p:nvSpPr>
          <p:cNvPr id="593" name="Shape 593"/>
          <p:cNvSpPr txBox="1"/>
          <p:nvPr/>
        </p:nvSpPr>
        <p:spPr>
          <a:xfrm>
            <a:off x="381000" y="1905000"/>
            <a:ext cx="2743199" cy="2677656"/>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a:solidFill>
                  <a:schemeClr val="dk1"/>
                </a:solidFill>
                <a:latin typeface="Calibri"/>
                <a:ea typeface="Calibri"/>
                <a:cs typeface="Calibri"/>
                <a:sym typeface="Calibri"/>
              </a:rPr>
              <a:t>Tallest plant in meadow – 3 feet</a:t>
            </a:r>
          </a:p>
          <a:p>
            <a:pPr marL="342900" marR="0" lvl="0" indent="-342900" algn="l" rtl="0">
              <a:spcBef>
                <a:spcPts val="0"/>
              </a:spcBef>
              <a:buClr>
                <a:schemeClr val="dk1"/>
              </a:buClr>
              <a:buFont typeface="Arial"/>
              <a:buNone/>
            </a:pPr>
            <a:endParaRPr sz="240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a:solidFill>
                  <a:schemeClr val="dk1"/>
                </a:solidFill>
                <a:latin typeface="Calibri"/>
                <a:ea typeface="Calibri"/>
                <a:cs typeface="Calibri"/>
                <a:sym typeface="Calibri"/>
              </a:rPr>
              <a:t>Flowers crowded on top of stem</a:t>
            </a:r>
          </a:p>
          <a:p>
            <a:pPr marL="342900" marR="0" lvl="0" indent="-342900" algn="l" rtl="0">
              <a:spcBef>
                <a:spcPts val="0"/>
              </a:spcBef>
              <a:buClr>
                <a:schemeClr val="dk1"/>
              </a:buClr>
              <a:buFont typeface="Arial"/>
              <a:buNone/>
            </a:pPr>
            <a:endParaRPr sz="240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a:solidFill>
                  <a:schemeClr val="dk1"/>
                </a:solidFill>
                <a:latin typeface="Calibri"/>
                <a:ea typeface="Calibri"/>
                <a:cs typeface="Calibri"/>
                <a:sym typeface="Calibri"/>
              </a:rPr>
              <a:t>Fruits urn shaped</a:t>
            </a:r>
          </a:p>
        </p:txBody>
      </p:sp>
      <p:pic>
        <p:nvPicPr>
          <p:cNvPr id="6" name="Picture 5">
            <a:extLst>
              <a:ext uri="{FF2B5EF4-FFF2-40B4-BE49-F238E27FC236}">
                <a16:creationId xmlns:a16="http://schemas.microsoft.com/office/drawing/2014/main" id="{7DFF1213-F588-CD46-91AC-AB2D703B9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31" y="1696789"/>
            <a:ext cx="3158178" cy="4734421"/>
          </a:xfrm>
          <a:prstGeom prst="rect">
            <a:avLst/>
          </a:prstGeom>
        </p:spPr>
      </p:pic>
      <p:sp>
        <p:nvSpPr>
          <p:cNvPr id="7" name="Shape 593"/>
          <p:cNvSpPr txBox="1"/>
          <p:nvPr/>
        </p:nvSpPr>
        <p:spPr>
          <a:xfrm>
            <a:off x="3634409" y="1858617"/>
            <a:ext cx="5019261" cy="2677656"/>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Tallest plant in meadow – 3 feet</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Leaves fernlike, dark green to purple</a:t>
            </a:r>
            <a:endParaRPr lang="en-US"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26230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p:nvPr/>
        </p:nvSpPr>
        <p:spPr>
          <a:xfrm>
            <a:off x="7738782" y="0"/>
            <a:ext cx="140521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 </a:t>
            </a:r>
            <a:r>
              <a:rPr lang="en-US" sz="2000" b="1">
                <a:solidFill>
                  <a:schemeClr val="dk1"/>
                </a:solidFill>
                <a:latin typeface="Calibri"/>
                <a:ea typeface="Calibri"/>
                <a:cs typeface="Calibri"/>
                <a:sym typeface="Calibri"/>
              </a:rPr>
              <a:t>&amp;</a:t>
            </a:r>
            <a:r>
              <a:rPr lang="en-US" sz="2800" b="1">
                <a:solidFill>
                  <a:srgbClr val="FF0000"/>
                </a:solidFill>
                <a:latin typeface="Calibri"/>
                <a:ea typeface="Calibri"/>
                <a:cs typeface="Calibri"/>
                <a:sym typeface="Calibri"/>
              </a:rPr>
              <a:t> </a:t>
            </a:r>
            <a:r>
              <a:rPr lang="en-US" sz="2800" b="1">
                <a:solidFill>
                  <a:srgbClr val="0070C0"/>
                </a:solidFill>
                <a:latin typeface="Calibri"/>
                <a:ea typeface="Calibri"/>
                <a:cs typeface="Calibri"/>
                <a:sym typeface="Calibri"/>
              </a:rPr>
              <a:t>GB</a:t>
            </a:r>
          </a:p>
        </p:txBody>
      </p:sp>
      <p:sp>
        <p:nvSpPr>
          <p:cNvPr id="592" name="Shape 592"/>
          <p:cNvSpPr txBox="1">
            <a:spLocks noGrp="1"/>
          </p:cNvSpPr>
          <p:nvPr>
            <p:ph type="title"/>
          </p:nvPr>
        </p:nvSpPr>
        <p:spPr>
          <a:xfrm>
            <a:off x="457200" y="148055"/>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r>
              <a:rPr lang="en-US" sz="3959" b="1" i="0" u="none" strike="noStrike" cap="none">
                <a:solidFill>
                  <a:srgbClr val="4F6128"/>
                </a:solidFill>
                <a:latin typeface="Calibri"/>
                <a:ea typeface="Calibri"/>
                <a:cs typeface="Calibri"/>
                <a:sym typeface="Calibri"/>
              </a:rPr>
              <a:t>Bracted Lousewort</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r>
              <a:rPr lang="en-US" sz="3240" b="0" i="1" u="none" strike="noStrike" cap="none">
                <a:solidFill>
                  <a:srgbClr val="4F6128"/>
                </a:solidFill>
                <a:latin typeface="Calibri"/>
                <a:ea typeface="Calibri"/>
                <a:cs typeface="Calibri"/>
                <a:sym typeface="Calibri"/>
              </a:rPr>
              <a:t>Pedicularis bracteosa</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endParaRPr lang="en-US" sz="3959" b="0" i="0" u="none" strike="noStrike" cap="none">
              <a:solidFill>
                <a:srgbClr val="4F6128"/>
              </a:solidFill>
              <a:latin typeface="Calibri"/>
              <a:ea typeface="Calibri"/>
              <a:cs typeface="Calibri"/>
              <a:sym typeface="Calibri"/>
            </a:endParaRPr>
          </a:p>
        </p:txBody>
      </p:sp>
      <p:sp>
        <p:nvSpPr>
          <p:cNvPr id="593" name="Shape 593"/>
          <p:cNvSpPr txBox="1"/>
          <p:nvPr/>
        </p:nvSpPr>
        <p:spPr>
          <a:xfrm>
            <a:off x="381000" y="1905000"/>
            <a:ext cx="3386959" cy="2677656"/>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Flowers </a:t>
            </a:r>
            <a:r>
              <a:rPr lang="en-US" sz="2400" dirty="0">
                <a:solidFill>
                  <a:schemeClr val="dk1"/>
                </a:solidFill>
                <a:latin typeface="Calibri"/>
                <a:ea typeface="Calibri"/>
                <a:cs typeface="Calibri"/>
                <a:sym typeface="Calibri"/>
              </a:rPr>
              <a:t>shaped like beaks, crowded on top of stem</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Fruits urn </a:t>
            </a:r>
            <a:r>
              <a:rPr lang="en-US" sz="2400" dirty="0" smtClean="0">
                <a:solidFill>
                  <a:schemeClr val="dk1"/>
                </a:solidFill>
                <a:latin typeface="Calibri"/>
                <a:ea typeface="Calibri"/>
                <a:cs typeface="Calibri"/>
                <a:sym typeface="Calibri"/>
              </a:rPr>
              <a:t>shaped, crack open when releasing seed (look for seeds!)</a:t>
            </a:r>
            <a:endParaRPr lang="en-US" sz="240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Multiple </a:t>
            </a:r>
            <a:r>
              <a:rPr lang="en-US" sz="2400" dirty="0" err="1" smtClean="0">
                <a:solidFill>
                  <a:schemeClr val="dk1"/>
                </a:solidFill>
                <a:latin typeface="Calibri"/>
                <a:ea typeface="Calibri"/>
                <a:cs typeface="Calibri"/>
                <a:sym typeface="Calibri"/>
              </a:rPr>
              <a:t>phenophases</a:t>
            </a:r>
            <a:r>
              <a:rPr lang="en-US" sz="2400" dirty="0" smtClean="0">
                <a:solidFill>
                  <a:schemeClr val="dk1"/>
                </a:solidFill>
                <a:latin typeface="Calibri"/>
                <a:ea typeface="Calibri"/>
                <a:cs typeface="Calibri"/>
                <a:sym typeface="Calibri"/>
              </a:rPr>
              <a:t> on one plant very common!</a:t>
            </a:r>
            <a:endParaRPr lang="en-US" sz="2400" dirty="0">
              <a:solidFill>
                <a:schemeClr val="dk1"/>
              </a:solidFill>
              <a:latin typeface="Calibri"/>
              <a:ea typeface="Calibri"/>
              <a:cs typeface="Calibri"/>
              <a:sym typeface="Calibri"/>
            </a:endParaRPr>
          </a:p>
        </p:txBody>
      </p:sp>
      <p:pic>
        <p:nvPicPr>
          <p:cNvPr id="594" name="Shape 594" descr="PEBRphen.jpg"/>
          <p:cNvPicPr preferRelativeResize="0"/>
          <p:nvPr/>
        </p:nvPicPr>
        <p:blipFill rotWithShape="1">
          <a:blip r:embed="rId3">
            <a:alphaModFix/>
          </a:blip>
          <a:srcRect/>
          <a:stretch/>
        </p:blipFill>
        <p:spPr>
          <a:xfrm>
            <a:off x="3810000" y="1524000"/>
            <a:ext cx="5080000" cy="5080000"/>
          </a:xfrm>
          <a:prstGeom prst="rect">
            <a:avLst/>
          </a:prstGeom>
          <a:noFill/>
          <a:ln>
            <a:noFill/>
          </a:ln>
        </p:spPr>
      </p:pic>
    </p:spTree>
    <p:extLst>
      <p:ext uri="{BB962C8B-B14F-4D97-AF65-F5344CB8AC3E}">
        <p14:creationId xmlns:p14="http://schemas.microsoft.com/office/powerpoint/2010/main" val="1989552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9050" y="0"/>
            <a:ext cx="5789085" cy="646331"/>
          </a:xfrm>
          <a:prstGeom prst="rect">
            <a:avLst/>
          </a:prstGeom>
          <a:noFill/>
        </p:spPr>
        <p:txBody>
          <a:bodyPr wrap="none" rtlCol="0">
            <a:spAutoFit/>
          </a:bodyPr>
          <a:lstStyle/>
          <a:p>
            <a:pPr fontAlgn="base">
              <a:spcBef>
                <a:spcPct val="0"/>
              </a:spcBef>
              <a:spcAft>
                <a:spcPct val="0"/>
              </a:spcAft>
            </a:pPr>
            <a:r>
              <a:rPr lang="en-US" sz="3600" dirty="0" smtClean="0">
                <a:solidFill>
                  <a:srgbClr val="FFFFFF">
                    <a:lumMod val="50000"/>
                  </a:srgbClr>
                </a:solidFill>
              </a:rPr>
              <a:t>I.</a:t>
            </a:r>
            <a:r>
              <a:rPr lang="en-US" dirty="0" smtClean="0">
                <a:solidFill>
                  <a:srgbClr val="FFFFFF">
                    <a:lumMod val="50000"/>
                  </a:srgbClr>
                </a:solidFill>
              </a:rPr>
              <a:t> </a:t>
            </a:r>
            <a:r>
              <a:rPr lang="en-US" sz="3600" dirty="0" smtClean="0">
                <a:solidFill>
                  <a:srgbClr val="FFFFFF">
                    <a:lumMod val="50000"/>
                  </a:srgbClr>
                </a:solidFill>
              </a:rPr>
              <a:t>Background: Climate change</a:t>
            </a:r>
          </a:p>
        </p:txBody>
      </p:sp>
      <p:pic>
        <p:nvPicPr>
          <p:cNvPr id="16" name="Picture 6" descr="http://cses.washington.edu/cig/figures/SWE20trends_bi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1" y="1354168"/>
            <a:ext cx="4059918" cy="3780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0"/>
          <p:cNvSpPr txBox="1">
            <a:spLocks noChangeArrowheads="1"/>
          </p:cNvSpPr>
          <p:nvPr/>
        </p:nvSpPr>
        <p:spPr bwMode="auto">
          <a:xfrm>
            <a:off x="4531079" y="5080191"/>
            <a:ext cx="485999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dirty="0" smtClean="0">
                <a:solidFill>
                  <a:srgbClr val="000000"/>
                </a:solidFill>
              </a:rPr>
              <a:t>Snowpack has declined</a:t>
            </a:r>
            <a:endParaRPr lang="en-US" sz="2800" dirty="0">
              <a:solidFill>
                <a:srgbClr val="000000"/>
              </a:solidFill>
            </a:endParaRPr>
          </a:p>
        </p:txBody>
      </p:sp>
      <p:sp>
        <p:nvSpPr>
          <p:cNvPr id="18" name="TextBox 10"/>
          <p:cNvSpPr txBox="1">
            <a:spLocks noChangeArrowheads="1"/>
          </p:cNvSpPr>
          <p:nvPr/>
        </p:nvSpPr>
        <p:spPr bwMode="auto">
          <a:xfrm>
            <a:off x="405073" y="5115786"/>
            <a:ext cx="4087906" cy="954107"/>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dirty="0" smtClean="0">
                <a:solidFill>
                  <a:srgbClr val="000000"/>
                </a:solidFill>
              </a:rPr>
              <a:t>Temperatures have increased</a:t>
            </a:r>
            <a:endParaRPr lang="en-US" sz="2800" dirty="0">
              <a:solidFill>
                <a:srgbClr val="000000"/>
              </a:solidFill>
            </a:endParaRPr>
          </a:p>
        </p:txBody>
      </p:sp>
      <p:sp>
        <p:nvSpPr>
          <p:cNvPr id="24" name="TextBox 10"/>
          <p:cNvSpPr txBox="1">
            <a:spLocks noChangeArrowheads="1"/>
          </p:cNvSpPr>
          <p:nvPr/>
        </p:nvSpPr>
        <p:spPr bwMode="auto">
          <a:xfrm>
            <a:off x="2491336" y="598639"/>
            <a:ext cx="4087906"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dirty="0" smtClean="0">
                <a:solidFill>
                  <a:srgbClr val="000000"/>
                </a:solidFill>
              </a:rPr>
              <a:t>Our climate is changing…</a:t>
            </a:r>
            <a:endParaRPr lang="en-US" sz="2800" dirty="0">
              <a:solidFill>
                <a:srgbClr val="000000"/>
              </a:solidFill>
            </a:endParaRPr>
          </a:p>
        </p:txBody>
      </p:sp>
      <p:pic>
        <p:nvPicPr>
          <p:cNvPr id="2050" name="Picture 2" descr="https://cig.uw.edu/wp-content/uploads/sites/2/2014/11/projT_rcp45_85_modelstat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650" y="1378323"/>
            <a:ext cx="4572000" cy="37651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51569" y="6488668"/>
            <a:ext cx="2792431" cy="369332"/>
          </a:xfrm>
          <a:prstGeom prst="rect">
            <a:avLst/>
          </a:prstGeom>
          <a:noFill/>
        </p:spPr>
        <p:txBody>
          <a:bodyPr wrap="none" rtlCol="0">
            <a:spAutoFit/>
          </a:bodyPr>
          <a:lstStyle/>
          <a:p>
            <a:r>
              <a:rPr lang="en-US" dirty="0" smtClean="0"/>
              <a:t>Climate Impacts Group, UW</a:t>
            </a:r>
            <a:endParaRPr lang="en-US" dirty="0"/>
          </a:p>
        </p:txBody>
      </p:sp>
      <p:sp>
        <p:nvSpPr>
          <p:cNvPr id="9" name="Text Box 10"/>
          <p:cNvSpPr txBox="1">
            <a:spLocks noChangeArrowheads="1"/>
          </p:cNvSpPr>
          <p:nvPr/>
        </p:nvSpPr>
        <p:spPr bwMode="auto">
          <a:xfrm>
            <a:off x="2921495" y="1659906"/>
            <a:ext cx="1580167" cy="369332"/>
          </a:xfrm>
          <a:prstGeom prst="rect">
            <a:avLst/>
          </a:prstGeom>
          <a:solidFill>
            <a:schemeClr val="bg1">
              <a:lumMod val="95000"/>
              <a:alpha val="89000"/>
            </a:schemeClr>
          </a:solidFill>
          <a:ln w="9525">
            <a:noFill/>
            <a:miter lim="800000"/>
            <a:headEnd/>
            <a:tailEnd/>
          </a:ln>
        </p:spPr>
        <p:txBody>
          <a:bodyPr wrap="square">
            <a:spAutoFit/>
          </a:bodyPr>
          <a:lstStyle/>
          <a:p>
            <a:r>
              <a:rPr lang="en-US" dirty="0" smtClean="0"/>
              <a:t>5-9</a:t>
            </a:r>
            <a:r>
              <a:rPr lang="en-US" dirty="0" smtClean="0">
                <a:latin typeface="+mn-lt"/>
                <a:cs typeface="Arial" charset="0"/>
              </a:rPr>
              <a:t>°</a:t>
            </a:r>
            <a:r>
              <a:rPr lang="en-US" dirty="0" smtClean="0">
                <a:latin typeface="+mn-lt"/>
              </a:rPr>
              <a:t>F by </a:t>
            </a:r>
            <a:r>
              <a:rPr lang="en-US" dirty="0">
                <a:latin typeface="+mn-lt"/>
              </a:rPr>
              <a:t>2100</a:t>
            </a:r>
          </a:p>
        </p:txBody>
      </p:sp>
      <p:sp>
        <p:nvSpPr>
          <p:cNvPr id="10" name="AutoShape 11"/>
          <p:cNvSpPr>
            <a:spLocks noChangeArrowheads="1"/>
          </p:cNvSpPr>
          <p:nvPr/>
        </p:nvSpPr>
        <p:spPr bwMode="auto">
          <a:xfrm>
            <a:off x="3503527" y="3198842"/>
            <a:ext cx="315912" cy="706437"/>
          </a:xfrm>
          <a:prstGeom prst="upArrow">
            <a:avLst>
              <a:gd name="adj1" fmla="val 50000"/>
              <a:gd name="adj2" fmla="val 55905"/>
            </a:avLst>
          </a:prstGeom>
          <a:solidFill>
            <a:srgbClr val="FF0000"/>
          </a:solidFill>
          <a:ln w="9525">
            <a:solidFill>
              <a:schemeClr val="tx1"/>
            </a:solidFill>
            <a:miter lim="800000"/>
            <a:headEnd/>
            <a:tailEnd/>
          </a:ln>
        </p:spPr>
        <p:txBody>
          <a:bodyPr vert="eaVert" wrap="none" anchor="ctr"/>
          <a:lstStyle/>
          <a:p>
            <a:endParaRPr lang="en-US">
              <a:latin typeface="Calibri" pitchFamily="34" charset="0"/>
            </a:endParaRPr>
          </a:p>
        </p:txBody>
      </p:sp>
      <p:sp>
        <p:nvSpPr>
          <p:cNvPr id="11" name="Up Arrow 10"/>
          <p:cNvSpPr/>
          <p:nvPr/>
        </p:nvSpPr>
        <p:spPr>
          <a:xfrm>
            <a:off x="1826944" y="3737987"/>
            <a:ext cx="192775" cy="231112"/>
          </a:xfrm>
          <a:prstGeom prst="up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0"/>
          <p:cNvSpPr txBox="1">
            <a:spLocks noChangeArrowheads="1"/>
          </p:cNvSpPr>
          <p:nvPr/>
        </p:nvSpPr>
        <p:spPr bwMode="auto">
          <a:xfrm>
            <a:off x="1316697" y="3017655"/>
            <a:ext cx="1417696" cy="369332"/>
          </a:xfrm>
          <a:prstGeom prst="rect">
            <a:avLst/>
          </a:prstGeom>
          <a:solidFill>
            <a:schemeClr val="bg1">
              <a:lumMod val="95000"/>
              <a:alpha val="89000"/>
            </a:schemeClr>
          </a:solidFill>
          <a:ln w="9525">
            <a:noFill/>
            <a:miter lim="800000"/>
            <a:headEnd/>
            <a:tailEnd/>
          </a:ln>
        </p:spPr>
        <p:txBody>
          <a:bodyPr wrap="none">
            <a:spAutoFit/>
          </a:bodyPr>
          <a:lstStyle/>
          <a:p>
            <a:r>
              <a:rPr lang="en-US" dirty="0" smtClean="0">
                <a:latin typeface="+mn-lt"/>
              </a:rPr>
              <a:t>+1.3 </a:t>
            </a:r>
            <a:r>
              <a:rPr lang="en-US" dirty="0" smtClean="0">
                <a:latin typeface="+mn-lt"/>
                <a:cs typeface="Arial" charset="0"/>
              </a:rPr>
              <a:t>°</a:t>
            </a:r>
            <a:r>
              <a:rPr lang="en-US" dirty="0" smtClean="0">
                <a:latin typeface="+mn-lt"/>
              </a:rPr>
              <a:t>F so far</a:t>
            </a:r>
            <a:endParaRPr lang="en-US" dirty="0">
              <a:latin typeface="+mn-lt"/>
            </a:endParaRPr>
          </a:p>
        </p:txBody>
      </p:sp>
      <p:sp>
        <p:nvSpPr>
          <p:cNvPr id="13" name="TextBox 12"/>
          <p:cNvSpPr txBox="1"/>
          <p:nvPr/>
        </p:nvSpPr>
        <p:spPr>
          <a:xfrm>
            <a:off x="0" y="6532211"/>
            <a:ext cx="1128835" cy="369332"/>
          </a:xfrm>
          <a:prstGeom prst="rect">
            <a:avLst/>
          </a:prstGeom>
          <a:noFill/>
        </p:spPr>
        <p:txBody>
          <a:bodyPr wrap="none" rtlCol="0">
            <a:spAutoFit/>
          </a:bodyPr>
          <a:lstStyle/>
          <a:p>
            <a:r>
              <a:rPr lang="en-US" dirty="0" smtClean="0"/>
              <a:t>IPCC 2014</a:t>
            </a:r>
            <a:endParaRPr lang="en-US" dirty="0"/>
          </a:p>
        </p:txBody>
      </p:sp>
    </p:spTree>
    <p:extLst>
      <p:ext uri="{BB962C8B-B14F-4D97-AF65-F5344CB8AC3E}">
        <p14:creationId xmlns:p14="http://schemas.microsoft.com/office/powerpoint/2010/main" val="424191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457200" y="49104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1" i="0" u="none" strike="noStrike" cap="none">
                <a:solidFill>
                  <a:srgbClr val="4F6128"/>
                </a:solidFill>
                <a:latin typeface="Calibri"/>
                <a:ea typeface="Calibri"/>
                <a:cs typeface="Calibri"/>
                <a:sym typeface="Calibri"/>
              </a:rPr>
              <a:t>Subalpine Lupine</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r>
              <a:rPr lang="en-US" sz="3959" b="0" i="1" u="none" strike="noStrike" cap="none">
                <a:solidFill>
                  <a:srgbClr val="4F6128"/>
                </a:solidFill>
                <a:latin typeface="Calibri"/>
                <a:ea typeface="Calibri"/>
                <a:cs typeface="Calibri"/>
                <a:sym typeface="Calibri"/>
              </a:rPr>
              <a:t>Lupinus arcticus </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endParaRPr lang="en-US" sz="3959" b="0" i="0" u="none" strike="noStrike" cap="none" dirty="0">
              <a:solidFill>
                <a:srgbClr val="4F6128"/>
              </a:solidFill>
              <a:latin typeface="Calibri"/>
              <a:ea typeface="Calibri"/>
              <a:cs typeface="Calibri"/>
              <a:sym typeface="Calibri"/>
            </a:endParaRPr>
          </a:p>
        </p:txBody>
      </p:sp>
      <p:sp>
        <p:nvSpPr>
          <p:cNvPr id="605" name="Shape 605"/>
          <p:cNvSpPr txBox="1"/>
          <p:nvPr/>
        </p:nvSpPr>
        <p:spPr>
          <a:xfrm>
            <a:off x="381000" y="1905000"/>
            <a:ext cx="3276600" cy="433965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Hairy</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Many rows of flowers</a:t>
            </a:r>
          </a:p>
          <a:p>
            <a:pPr marL="457200" marR="0" lvl="1" indent="0" algn="l" rtl="0">
              <a:spcBef>
                <a:spcPts val="0"/>
              </a:spcBef>
              <a:buNone/>
            </a:pPr>
            <a:endParaRPr sz="2000" b="0" i="0" u="none" strike="noStrike" cap="none"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Fruits look like beans</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When releasing seed, the pods dry and curl back on themselves</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p:txBody>
      </p:sp>
      <p:sp>
        <p:nvSpPr>
          <p:cNvPr id="609" name="Shape 609"/>
          <p:cNvSpPr txBox="1"/>
          <p:nvPr/>
        </p:nvSpPr>
        <p:spPr>
          <a:xfrm>
            <a:off x="7738782" y="0"/>
            <a:ext cx="140521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 </a:t>
            </a:r>
            <a:r>
              <a:rPr lang="en-US" sz="2000" b="1">
                <a:solidFill>
                  <a:schemeClr val="dk1"/>
                </a:solidFill>
                <a:latin typeface="Calibri"/>
                <a:ea typeface="Calibri"/>
                <a:cs typeface="Calibri"/>
                <a:sym typeface="Calibri"/>
              </a:rPr>
              <a:t>&amp;</a:t>
            </a:r>
            <a:r>
              <a:rPr lang="en-US" sz="2800" b="1">
                <a:solidFill>
                  <a:srgbClr val="FF0000"/>
                </a:solidFill>
                <a:latin typeface="Calibri"/>
                <a:ea typeface="Calibri"/>
                <a:cs typeface="Calibri"/>
                <a:sym typeface="Calibri"/>
              </a:rPr>
              <a:t> </a:t>
            </a:r>
            <a:r>
              <a:rPr lang="en-US" sz="2800" b="1">
                <a:solidFill>
                  <a:srgbClr val="0070C0"/>
                </a:solidFill>
                <a:latin typeface="Calibri"/>
                <a:ea typeface="Calibri"/>
                <a:cs typeface="Calibri"/>
                <a:sym typeface="Calibri"/>
              </a:rPr>
              <a:t>GB</a:t>
            </a:r>
          </a:p>
        </p:txBody>
      </p:sp>
      <p:pic>
        <p:nvPicPr>
          <p:cNvPr id="6" name="Picture 5">
            <a:extLst>
              <a:ext uri="{FF2B5EF4-FFF2-40B4-BE49-F238E27FC236}">
                <a16:creationId xmlns:a16="http://schemas.microsoft.com/office/drawing/2014/main" id="{B75BA8D1-B94D-924A-9525-A6943F929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31" y="1724495"/>
            <a:ext cx="3158178" cy="4679009"/>
          </a:xfrm>
          <a:prstGeom prst="rect">
            <a:avLst/>
          </a:prstGeom>
        </p:spPr>
      </p:pic>
      <p:sp>
        <p:nvSpPr>
          <p:cNvPr id="7" name="Shape 605"/>
          <p:cNvSpPr txBox="1"/>
          <p:nvPr/>
        </p:nvSpPr>
        <p:spPr>
          <a:xfrm>
            <a:off x="3899452" y="1898374"/>
            <a:ext cx="4820478" cy="433965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Can be quite hairy</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Palmate </a:t>
            </a:r>
            <a:r>
              <a:rPr lang="en-US" sz="2400" dirty="0" smtClean="0">
                <a:solidFill>
                  <a:schemeClr val="dk1"/>
                </a:solidFill>
                <a:latin typeface="Calibri"/>
                <a:ea typeface="Calibri"/>
                <a:cs typeface="Calibri"/>
                <a:sym typeface="Calibri"/>
              </a:rPr>
              <a:t>leaves</a:t>
            </a:r>
            <a:endParaRPr lang="en-US"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84920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457200" y="49104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1" i="0" u="none" strike="noStrike" cap="none">
                <a:solidFill>
                  <a:srgbClr val="4F6128"/>
                </a:solidFill>
                <a:latin typeface="Calibri"/>
                <a:ea typeface="Calibri"/>
                <a:cs typeface="Calibri"/>
                <a:sym typeface="Calibri"/>
              </a:rPr>
              <a:t>Subalpine Lupine</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r>
              <a:rPr lang="en-US" sz="3959" b="0" i="1" u="none" strike="noStrike" cap="none">
                <a:solidFill>
                  <a:srgbClr val="4F6128"/>
                </a:solidFill>
                <a:latin typeface="Calibri"/>
                <a:ea typeface="Calibri"/>
                <a:cs typeface="Calibri"/>
                <a:sym typeface="Calibri"/>
              </a:rPr>
              <a:t>Lupinus arcticus </a:t>
            </a:r>
            <a:r>
              <a:rPr lang="en-US" sz="3959" b="0" i="0" u="none" strike="noStrike" cap="none">
                <a:solidFill>
                  <a:srgbClr val="4F6128"/>
                </a:solidFill>
                <a:latin typeface="Calibri"/>
                <a:ea typeface="Calibri"/>
                <a:cs typeface="Calibri"/>
                <a:sym typeface="Calibri"/>
              </a:rPr>
              <a:t/>
            </a:r>
            <a:br>
              <a:rPr lang="en-US" sz="3959" b="0" i="0" u="none" strike="noStrike" cap="none">
                <a:solidFill>
                  <a:srgbClr val="4F6128"/>
                </a:solidFill>
                <a:latin typeface="Calibri"/>
                <a:ea typeface="Calibri"/>
                <a:cs typeface="Calibri"/>
                <a:sym typeface="Calibri"/>
              </a:rPr>
            </a:br>
            <a:endParaRPr lang="en-US" sz="3959" b="0" i="0" u="none" strike="noStrike" cap="none" dirty="0">
              <a:solidFill>
                <a:srgbClr val="4F6128"/>
              </a:solidFill>
              <a:latin typeface="Calibri"/>
              <a:ea typeface="Calibri"/>
              <a:cs typeface="Calibri"/>
              <a:sym typeface="Calibri"/>
            </a:endParaRPr>
          </a:p>
        </p:txBody>
      </p:sp>
      <p:pic>
        <p:nvPicPr>
          <p:cNvPr id="604" name="Shape 604" descr="LUARphen.jpg"/>
          <p:cNvPicPr preferRelativeResize="0"/>
          <p:nvPr/>
        </p:nvPicPr>
        <p:blipFill rotWithShape="1">
          <a:blip r:embed="rId3">
            <a:alphaModFix/>
          </a:blip>
          <a:srcRect/>
          <a:stretch/>
        </p:blipFill>
        <p:spPr>
          <a:xfrm>
            <a:off x="3810000" y="1600200"/>
            <a:ext cx="5080000" cy="5080000"/>
          </a:xfrm>
          <a:prstGeom prst="rect">
            <a:avLst/>
          </a:prstGeom>
          <a:noFill/>
          <a:ln>
            <a:noFill/>
          </a:ln>
        </p:spPr>
      </p:pic>
      <p:sp>
        <p:nvSpPr>
          <p:cNvPr id="605" name="Shape 605"/>
          <p:cNvSpPr txBox="1"/>
          <p:nvPr/>
        </p:nvSpPr>
        <p:spPr>
          <a:xfrm>
            <a:off x="396765" y="1526627"/>
            <a:ext cx="3434256" cy="4339650"/>
          </a:xfrm>
          <a:prstGeom prst="rect">
            <a:avLst/>
          </a:prstGeom>
          <a:noFill/>
          <a:ln>
            <a:noFill/>
          </a:ln>
        </p:spPr>
        <p:txBody>
          <a:bodyPr lIns="91425" tIns="45700" rIns="91425" bIns="45700" anchor="t" anchorCtr="0">
            <a:noAutofit/>
          </a:bodyPr>
          <a:lstStyle/>
          <a:p>
            <a:pPr marL="457200" marR="0" lvl="1" indent="0" algn="l" rtl="0">
              <a:spcBef>
                <a:spcPts val="0"/>
              </a:spcBef>
              <a:buNone/>
            </a:pPr>
            <a:endParaRPr sz="2000" b="0" i="0" u="none" strike="noStrike" cap="none"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Buds can be quite green (early)</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Fruits </a:t>
            </a:r>
            <a:r>
              <a:rPr lang="en-US" sz="2400" dirty="0">
                <a:solidFill>
                  <a:schemeClr val="dk1"/>
                </a:solidFill>
                <a:latin typeface="Calibri"/>
                <a:ea typeface="Calibri"/>
                <a:cs typeface="Calibri"/>
                <a:sym typeface="Calibri"/>
              </a:rPr>
              <a:t>look like beans</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When releasing seed, the pods dry and curl back on </a:t>
            </a:r>
            <a:r>
              <a:rPr lang="en-US" sz="2400" dirty="0" smtClean="0">
                <a:solidFill>
                  <a:schemeClr val="dk1"/>
                </a:solidFill>
                <a:latin typeface="Calibri"/>
                <a:ea typeface="Calibri"/>
                <a:cs typeface="Calibri"/>
                <a:sym typeface="Calibri"/>
              </a:rPr>
              <a:t>themselves</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indent="-342900">
              <a:buClr>
                <a:schemeClr val="dk1"/>
              </a:buClr>
              <a:buSzPct val="100000"/>
              <a:buFont typeface="Arial"/>
              <a:buChar char="•"/>
            </a:pPr>
            <a:r>
              <a:rPr lang="en-US" sz="2400" dirty="0">
                <a:solidFill>
                  <a:schemeClr val="dk1"/>
                </a:solidFill>
                <a:ea typeface="Calibri"/>
                <a:cs typeface="Calibri"/>
                <a:sym typeface="Calibri"/>
              </a:rPr>
              <a:t>Multiple </a:t>
            </a:r>
            <a:r>
              <a:rPr lang="en-US" sz="2400" dirty="0" err="1">
                <a:solidFill>
                  <a:schemeClr val="dk1"/>
                </a:solidFill>
                <a:ea typeface="Calibri"/>
                <a:cs typeface="Calibri"/>
                <a:sym typeface="Calibri"/>
              </a:rPr>
              <a:t>phenophases</a:t>
            </a:r>
            <a:r>
              <a:rPr lang="en-US" sz="2400" dirty="0">
                <a:solidFill>
                  <a:schemeClr val="dk1"/>
                </a:solidFill>
                <a:ea typeface="Calibri"/>
                <a:cs typeface="Calibri"/>
                <a:sym typeface="Calibri"/>
              </a:rPr>
              <a:t> on one plant very common!</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p:txBody>
      </p:sp>
      <p:sp>
        <p:nvSpPr>
          <p:cNvPr id="609" name="Shape 609"/>
          <p:cNvSpPr txBox="1"/>
          <p:nvPr/>
        </p:nvSpPr>
        <p:spPr>
          <a:xfrm>
            <a:off x="7738782" y="0"/>
            <a:ext cx="140521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 </a:t>
            </a:r>
            <a:r>
              <a:rPr lang="en-US" sz="2000" b="1">
                <a:solidFill>
                  <a:schemeClr val="dk1"/>
                </a:solidFill>
                <a:latin typeface="Calibri"/>
                <a:ea typeface="Calibri"/>
                <a:cs typeface="Calibri"/>
                <a:sym typeface="Calibri"/>
              </a:rPr>
              <a:t>&amp;</a:t>
            </a:r>
            <a:r>
              <a:rPr lang="en-US" sz="2800" b="1">
                <a:solidFill>
                  <a:srgbClr val="FF0000"/>
                </a:solidFill>
                <a:latin typeface="Calibri"/>
                <a:ea typeface="Calibri"/>
                <a:cs typeface="Calibri"/>
                <a:sym typeface="Calibri"/>
              </a:rPr>
              <a:t> </a:t>
            </a:r>
            <a:r>
              <a:rPr lang="en-US" sz="2800" b="1">
                <a:solidFill>
                  <a:srgbClr val="0070C0"/>
                </a:solidFill>
                <a:latin typeface="Calibri"/>
                <a:ea typeface="Calibri"/>
                <a:cs typeface="Calibri"/>
                <a:sym typeface="Calibri"/>
              </a:rPr>
              <a:t>GB</a:t>
            </a:r>
          </a:p>
        </p:txBody>
      </p:sp>
    </p:spTree>
    <p:extLst>
      <p:ext uri="{BB962C8B-B14F-4D97-AF65-F5344CB8AC3E}">
        <p14:creationId xmlns:p14="http://schemas.microsoft.com/office/powerpoint/2010/main" val="830074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1" i="0" u="none" strike="noStrike" cap="none">
                <a:solidFill>
                  <a:srgbClr val="4F6128"/>
                </a:solidFill>
                <a:latin typeface="Calibri"/>
                <a:ea typeface="Calibri"/>
                <a:cs typeface="Calibri"/>
                <a:sym typeface="Calibri"/>
              </a:rPr>
              <a:t>Sitka Valerian</a:t>
            </a:r>
            <a:r>
              <a:rPr lang="en-US" sz="3959" b="0" i="0" u="none" strike="noStrike" cap="none">
                <a:solidFill>
                  <a:schemeClr val="dk1"/>
                </a:solidFill>
                <a:latin typeface="Calibri"/>
                <a:ea typeface="Calibri"/>
                <a:cs typeface="Calibri"/>
                <a:sym typeface="Calibri"/>
              </a:rPr>
              <a:t/>
            </a:r>
            <a:br>
              <a:rPr lang="en-US" sz="3959" b="0" i="0" u="none" strike="noStrike" cap="none">
                <a:solidFill>
                  <a:schemeClr val="dk1"/>
                </a:solidFill>
                <a:latin typeface="Calibri"/>
                <a:ea typeface="Calibri"/>
                <a:cs typeface="Calibri"/>
                <a:sym typeface="Calibri"/>
              </a:rPr>
            </a:br>
            <a:r>
              <a:rPr lang="en-US" sz="3959" b="0" i="1" u="none" strike="noStrike" cap="none">
                <a:solidFill>
                  <a:srgbClr val="4F6128"/>
                </a:solidFill>
                <a:latin typeface="Calibri"/>
                <a:ea typeface="Calibri"/>
                <a:cs typeface="Calibri"/>
                <a:sym typeface="Calibri"/>
              </a:rPr>
              <a:t>Valeriana sitchensis</a:t>
            </a:r>
          </a:p>
        </p:txBody>
      </p:sp>
      <p:sp>
        <p:nvSpPr>
          <p:cNvPr id="628" name="Shape 628"/>
          <p:cNvSpPr txBox="1"/>
          <p:nvPr/>
        </p:nvSpPr>
        <p:spPr>
          <a:xfrm>
            <a:off x="228600" y="1676400"/>
            <a:ext cx="3346704" cy="415498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Flowers pink to white; clustered on umbel</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Flowers are trumpet-shaped</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 has vase-like structure</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p:txBody>
      </p:sp>
      <p:sp>
        <p:nvSpPr>
          <p:cNvPr id="629" name="Shape 629"/>
          <p:cNvSpPr txBox="1"/>
          <p:nvPr/>
        </p:nvSpPr>
        <p:spPr>
          <a:xfrm>
            <a:off x="7738782" y="0"/>
            <a:ext cx="140521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 </a:t>
            </a:r>
            <a:r>
              <a:rPr lang="en-US" sz="2000" b="1">
                <a:solidFill>
                  <a:schemeClr val="dk1"/>
                </a:solidFill>
                <a:latin typeface="Calibri"/>
                <a:ea typeface="Calibri"/>
                <a:cs typeface="Calibri"/>
                <a:sym typeface="Calibri"/>
              </a:rPr>
              <a:t>&amp;</a:t>
            </a:r>
            <a:r>
              <a:rPr lang="en-US" sz="2800" b="1">
                <a:solidFill>
                  <a:srgbClr val="FF0000"/>
                </a:solidFill>
                <a:latin typeface="Calibri"/>
                <a:ea typeface="Calibri"/>
                <a:cs typeface="Calibri"/>
                <a:sym typeface="Calibri"/>
              </a:rPr>
              <a:t> </a:t>
            </a:r>
            <a:r>
              <a:rPr lang="en-US" sz="2800" b="1">
                <a:solidFill>
                  <a:srgbClr val="0070C0"/>
                </a:solidFill>
                <a:latin typeface="Calibri"/>
                <a:ea typeface="Calibri"/>
                <a:cs typeface="Calibri"/>
                <a:sym typeface="Calibri"/>
              </a:rPr>
              <a:t>GB</a:t>
            </a:r>
          </a:p>
        </p:txBody>
      </p:sp>
      <p:pic>
        <p:nvPicPr>
          <p:cNvPr id="6" name="Picture 5">
            <a:extLst>
              <a:ext uri="{FF2B5EF4-FFF2-40B4-BE49-F238E27FC236}">
                <a16:creationId xmlns:a16="http://schemas.microsoft.com/office/drawing/2014/main" id="{72E84E06-9D3C-D64F-A87D-18518D3DC9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31" y="1775634"/>
            <a:ext cx="3158178" cy="4576731"/>
          </a:xfrm>
          <a:prstGeom prst="rect">
            <a:avLst/>
          </a:prstGeom>
        </p:spPr>
      </p:pic>
      <p:sp>
        <p:nvSpPr>
          <p:cNvPr id="7" name="Shape 628"/>
          <p:cNvSpPr txBox="1"/>
          <p:nvPr/>
        </p:nvSpPr>
        <p:spPr>
          <a:xfrm>
            <a:off x="3879574" y="1908313"/>
            <a:ext cx="5264426" cy="415498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12-28 inches tall</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Generally compound leaves (but variable)</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Leaflets coarsely toothed</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83762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1" i="0" u="none" strike="noStrike" cap="none">
                <a:solidFill>
                  <a:srgbClr val="4F6128"/>
                </a:solidFill>
                <a:latin typeface="Calibri"/>
                <a:ea typeface="Calibri"/>
                <a:cs typeface="Calibri"/>
                <a:sym typeface="Calibri"/>
              </a:rPr>
              <a:t>Sitka Valerian</a:t>
            </a:r>
            <a:r>
              <a:rPr lang="en-US" sz="3959" b="0" i="0" u="none" strike="noStrike" cap="none">
                <a:solidFill>
                  <a:schemeClr val="dk1"/>
                </a:solidFill>
                <a:latin typeface="Calibri"/>
                <a:ea typeface="Calibri"/>
                <a:cs typeface="Calibri"/>
                <a:sym typeface="Calibri"/>
              </a:rPr>
              <a:t/>
            </a:r>
            <a:br>
              <a:rPr lang="en-US" sz="3959" b="0" i="0" u="none" strike="noStrike" cap="none">
                <a:solidFill>
                  <a:schemeClr val="dk1"/>
                </a:solidFill>
                <a:latin typeface="Calibri"/>
                <a:ea typeface="Calibri"/>
                <a:cs typeface="Calibri"/>
                <a:sym typeface="Calibri"/>
              </a:rPr>
            </a:br>
            <a:r>
              <a:rPr lang="en-US" sz="3959" b="0" i="1" u="none" strike="noStrike" cap="none">
                <a:solidFill>
                  <a:srgbClr val="4F6128"/>
                </a:solidFill>
                <a:latin typeface="Calibri"/>
                <a:ea typeface="Calibri"/>
                <a:cs typeface="Calibri"/>
                <a:sym typeface="Calibri"/>
              </a:rPr>
              <a:t>Valeriana sitchensis</a:t>
            </a:r>
          </a:p>
        </p:txBody>
      </p:sp>
      <p:pic>
        <p:nvPicPr>
          <p:cNvPr id="627" name="Shape 627" descr="VASIphen.jpg"/>
          <p:cNvPicPr preferRelativeResize="0"/>
          <p:nvPr/>
        </p:nvPicPr>
        <p:blipFill rotWithShape="1">
          <a:blip r:embed="rId3">
            <a:alphaModFix/>
          </a:blip>
          <a:srcRect/>
          <a:stretch/>
        </p:blipFill>
        <p:spPr>
          <a:xfrm>
            <a:off x="3810000" y="1676400"/>
            <a:ext cx="5080000" cy="5080000"/>
          </a:xfrm>
          <a:prstGeom prst="rect">
            <a:avLst/>
          </a:prstGeom>
          <a:noFill/>
          <a:ln>
            <a:noFill/>
          </a:ln>
        </p:spPr>
      </p:pic>
      <p:sp>
        <p:nvSpPr>
          <p:cNvPr id="628" name="Shape 628"/>
          <p:cNvSpPr txBox="1"/>
          <p:nvPr/>
        </p:nvSpPr>
        <p:spPr>
          <a:xfrm>
            <a:off x="228600" y="1676400"/>
            <a:ext cx="3346704" cy="415498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Flowers pink to white; clustered on umbel</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Flowers are </a:t>
            </a:r>
            <a:r>
              <a:rPr lang="en-US" sz="2400" dirty="0" smtClean="0">
                <a:solidFill>
                  <a:schemeClr val="dk1"/>
                </a:solidFill>
                <a:latin typeface="Calibri"/>
                <a:ea typeface="Calibri"/>
                <a:cs typeface="Calibri"/>
                <a:sym typeface="Calibri"/>
              </a:rPr>
              <a:t>trumpet-shaped (contrast to Gray’s </a:t>
            </a:r>
            <a:r>
              <a:rPr lang="en-US" sz="2400" dirty="0" err="1" smtClean="0">
                <a:solidFill>
                  <a:schemeClr val="dk1"/>
                </a:solidFill>
                <a:latin typeface="Calibri"/>
                <a:ea typeface="Calibri"/>
                <a:cs typeface="Calibri"/>
                <a:sym typeface="Calibri"/>
              </a:rPr>
              <a:t>lovage</a:t>
            </a:r>
            <a:r>
              <a:rPr lang="en-US" sz="2400" dirty="0" smtClean="0">
                <a:solidFill>
                  <a:schemeClr val="dk1"/>
                </a:solidFill>
                <a:latin typeface="Calibri"/>
                <a:ea typeface="Calibri"/>
                <a:cs typeface="Calibri"/>
                <a:sym typeface="Calibri"/>
              </a:rPr>
              <a:t> – flat daisies)</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 has vase-like structure</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Seeds are fluffy little anemones</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p:txBody>
      </p:sp>
      <p:sp>
        <p:nvSpPr>
          <p:cNvPr id="629" name="Shape 629"/>
          <p:cNvSpPr txBox="1"/>
          <p:nvPr/>
        </p:nvSpPr>
        <p:spPr>
          <a:xfrm>
            <a:off x="7738782" y="0"/>
            <a:ext cx="140521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 </a:t>
            </a:r>
            <a:r>
              <a:rPr lang="en-US" sz="2000" b="1">
                <a:solidFill>
                  <a:schemeClr val="dk1"/>
                </a:solidFill>
                <a:latin typeface="Calibri"/>
                <a:ea typeface="Calibri"/>
                <a:cs typeface="Calibri"/>
                <a:sym typeface="Calibri"/>
              </a:rPr>
              <a:t>&amp;</a:t>
            </a:r>
            <a:r>
              <a:rPr lang="en-US" sz="2800" b="1">
                <a:solidFill>
                  <a:srgbClr val="FF0000"/>
                </a:solidFill>
                <a:latin typeface="Calibri"/>
                <a:ea typeface="Calibri"/>
                <a:cs typeface="Calibri"/>
                <a:sym typeface="Calibri"/>
              </a:rPr>
              <a:t> </a:t>
            </a:r>
            <a:r>
              <a:rPr lang="en-US" sz="2800" b="1">
                <a:solidFill>
                  <a:srgbClr val="0070C0"/>
                </a:solidFill>
                <a:latin typeface="Calibri"/>
                <a:ea typeface="Calibri"/>
                <a:cs typeface="Calibri"/>
                <a:sym typeface="Calibri"/>
              </a:rPr>
              <a:t>GB</a:t>
            </a:r>
          </a:p>
        </p:txBody>
      </p:sp>
    </p:spTree>
    <p:extLst>
      <p:ext uri="{BB962C8B-B14F-4D97-AF65-F5344CB8AC3E}">
        <p14:creationId xmlns:p14="http://schemas.microsoft.com/office/powerpoint/2010/main" val="41205779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1" i="0" u="none" strike="noStrike" cap="none">
                <a:solidFill>
                  <a:srgbClr val="4F6128"/>
                </a:solidFill>
                <a:latin typeface="Calibri"/>
                <a:ea typeface="Calibri"/>
                <a:cs typeface="Calibri"/>
                <a:sym typeface="Calibri"/>
              </a:rPr>
              <a:t>Sitka Valerian</a:t>
            </a:r>
            <a:r>
              <a:rPr lang="en-US" sz="3959" b="0" i="0" u="none" strike="noStrike" cap="none">
                <a:solidFill>
                  <a:schemeClr val="dk1"/>
                </a:solidFill>
                <a:latin typeface="Calibri"/>
                <a:ea typeface="Calibri"/>
                <a:cs typeface="Calibri"/>
                <a:sym typeface="Calibri"/>
              </a:rPr>
              <a:t/>
            </a:r>
            <a:br>
              <a:rPr lang="en-US" sz="3959" b="0" i="0" u="none" strike="noStrike" cap="none">
                <a:solidFill>
                  <a:schemeClr val="dk1"/>
                </a:solidFill>
                <a:latin typeface="Calibri"/>
                <a:ea typeface="Calibri"/>
                <a:cs typeface="Calibri"/>
                <a:sym typeface="Calibri"/>
              </a:rPr>
            </a:br>
            <a:r>
              <a:rPr lang="en-US" sz="3959" b="0" i="1" u="none" strike="noStrike" cap="none">
                <a:solidFill>
                  <a:srgbClr val="4F6128"/>
                </a:solidFill>
                <a:latin typeface="Calibri"/>
                <a:ea typeface="Calibri"/>
                <a:cs typeface="Calibri"/>
                <a:sym typeface="Calibri"/>
              </a:rPr>
              <a:t>Valeriana sitchensis</a:t>
            </a:r>
          </a:p>
        </p:txBody>
      </p:sp>
      <p:pic>
        <p:nvPicPr>
          <p:cNvPr id="636" name="Shape 636"/>
          <p:cNvPicPr preferRelativeResize="0"/>
          <p:nvPr/>
        </p:nvPicPr>
        <p:blipFill rotWithShape="1">
          <a:blip r:embed="rId3">
            <a:alphaModFix/>
          </a:blip>
          <a:srcRect/>
          <a:stretch/>
        </p:blipFill>
        <p:spPr>
          <a:xfrm>
            <a:off x="1926237" y="1417637"/>
            <a:ext cx="4992333" cy="5440362"/>
          </a:xfrm>
          <a:prstGeom prst="rect">
            <a:avLst/>
          </a:prstGeom>
          <a:noFill/>
          <a:ln>
            <a:noFill/>
          </a:ln>
        </p:spPr>
      </p:pic>
      <p:sp>
        <p:nvSpPr>
          <p:cNvPr id="637" name="Shape 637"/>
          <p:cNvSpPr txBox="1"/>
          <p:nvPr/>
        </p:nvSpPr>
        <p:spPr>
          <a:xfrm>
            <a:off x="5270267" y="1637342"/>
            <a:ext cx="1406178" cy="461664"/>
          </a:xfrm>
          <a:prstGeom prst="rect">
            <a:avLst/>
          </a:prstGeom>
          <a:noFill/>
          <a:ln w="3810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2400" b="1" dirty="0">
                <a:solidFill>
                  <a:schemeClr val="dk1"/>
                </a:solidFill>
                <a:latin typeface="Calibri"/>
                <a:ea typeface="Calibri"/>
                <a:cs typeface="Calibri"/>
                <a:sym typeface="Calibri"/>
              </a:rPr>
              <a:t>Releasing</a:t>
            </a:r>
          </a:p>
        </p:txBody>
      </p:sp>
      <p:sp>
        <p:nvSpPr>
          <p:cNvPr id="638" name="Shape 638"/>
          <p:cNvSpPr txBox="1"/>
          <p:nvPr/>
        </p:nvSpPr>
        <p:spPr>
          <a:xfrm>
            <a:off x="2191928" y="1541207"/>
            <a:ext cx="1212157" cy="461664"/>
          </a:xfrm>
          <a:prstGeom prst="rect">
            <a:avLst/>
          </a:prstGeom>
          <a:noFill/>
          <a:ln w="38100" cap="flat" cmpd="sng">
            <a:solidFill>
              <a:schemeClr val="l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2400" b="1" dirty="0">
                <a:solidFill>
                  <a:schemeClr val="lt1"/>
                </a:solidFill>
                <a:latin typeface="Calibri"/>
                <a:ea typeface="Calibri"/>
                <a:cs typeface="Calibri"/>
                <a:sym typeface="Calibri"/>
              </a:rPr>
              <a:t>Fruiting</a:t>
            </a:r>
          </a:p>
        </p:txBody>
      </p:sp>
      <p:cxnSp>
        <p:nvCxnSpPr>
          <p:cNvPr id="639" name="Shape 639"/>
          <p:cNvCxnSpPr/>
          <p:nvPr/>
        </p:nvCxnSpPr>
        <p:spPr>
          <a:xfrm>
            <a:off x="3373351" y="2105327"/>
            <a:ext cx="720378" cy="579582"/>
          </a:xfrm>
          <a:prstGeom prst="straightConnector1">
            <a:avLst/>
          </a:prstGeom>
          <a:noFill/>
          <a:ln w="38100" cap="flat" cmpd="sng">
            <a:solidFill>
              <a:srgbClr val="FF0000"/>
            </a:solidFill>
            <a:prstDash val="solid"/>
            <a:round/>
            <a:headEnd type="none" w="med" len="med"/>
            <a:tailEnd type="triangle" w="lg" len="lg"/>
          </a:ln>
        </p:spPr>
      </p:cxnSp>
      <p:cxnSp>
        <p:nvCxnSpPr>
          <p:cNvPr id="640" name="Shape 640"/>
          <p:cNvCxnSpPr/>
          <p:nvPr/>
        </p:nvCxnSpPr>
        <p:spPr>
          <a:xfrm>
            <a:off x="2971730" y="2362080"/>
            <a:ext cx="536920" cy="417903"/>
          </a:xfrm>
          <a:prstGeom prst="straightConnector1">
            <a:avLst/>
          </a:prstGeom>
          <a:noFill/>
          <a:ln w="38100" cap="flat" cmpd="sng">
            <a:solidFill>
              <a:srgbClr val="FF0000"/>
            </a:solidFill>
            <a:prstDash val="solid"/>
            <a:round/>
            <a:headEnd type="none" w="med" len="med"/>
            <a:tailEnd type="triangle" w="lg" len="lg"/>
          </a:ln>
        </p:spPr>
      </p:cxnSp>
      <p:cxnSp>
        <p:nvCxnSpPr>
          <p:cNvPr id="641" name="Shape 641"/>
          <p:cNvCxnSpPr/>
          <p:nvPr/>
        </p:nvCxnSpPr>
        <p:spPr>
          <a:xfrm>
            <a:off x="2562954" y="2163761"/>
            <a:ext cx="302225" cy="1729373"/>
          </a:xfrm>
          <a:prstGeom prst="straightConnector1">
            <a:avLst/>
          </a:prstGeom>
          <a:noFill/>
          <a:ln w="38100" cap="flat" cmpd="sng">
            <a:solidFill>
              <a:srgbClr val="FF0000"/>
            </a:solidFill>
            <a:prstDash val="solid"/>
            <a:round/>
            <a:headEnd type="none" w="med" len="med"/>
            <a:tailEnd type="triangle" w="lg" len="lg"/>
          </a:ln>
        </p:spPr>
      </p:cxnSp>
      <p:cxnSp>
        <p:nvCxnSpPr>
          <p:cNvPr id="642" name="Shape 642"/>
          <p:cNvCxnSpPr/>
          <p:nvPr/>
        </p:nvCxnSpPr>
        <p:spPr>
          <a:xfrm flipH="1">
            <a:off x="4778533" y="2246157"/>
            <a:ext cx="782503" cy="148961"/>
          </a:xfrm>
          <a:prstGeom prst="straightConnector1">
            <a:avLst/>
          </a:prstGeom>
          <a:noFill/>
          <a:ln w="38100" cap="flat" cmpd="sng">
            <a:solidFill>
              <a:srgbClr val="FF0000"/>
            </a:solidFill>
            <a:prstDash val="solid"/>
            <a:round/>
            <a:headEnd type="none" w="med" len="med"/>
            <a:tailEnd type="triangle" w="lg" len="lg"/>
          </a:ln>
        </p:spPr>
      </p:cxnSp>
      <p:cxnSp>
        <p:nvCxnSpPr>
          <p:cNvPr id="643" name="Shape 643"/>
          <p:cNvCxnSpPr/>
          <p:nvPr/>
        </p:nvCxnSpPr>
        <p:spPr>
          <a:xfrm flipH="1">
            <a:off x="5042680" y="2272566"/>
            <a:ext cx="1036711" cy="824687"/>
          </a:xfrm>
          <a:prstGeom prst="straightConnector1">
            <a:avLst/>
          </a:prstGeom>
          <a:noFill/>
          <a:ln w="38100" cap="flat" cmpd="sng">
            <a:solidFill>
              <a:srgbClr val="FF0000"/>
            </a:solidFill>
            <a:prstDash val="solid"/>
            <a:round/>
            <a:headEnd type="none" w="med" len="med"/>
            <a:tailEnd type="triangle" w="lg" len="lg"/>
          </a:ln>
        </p:spPr>
      </p:cxnSp>
      <p:cxnSp>
        <p:nvCxnSpPr>
          <p:cNvPr id="644" name="Shape 644"/>
          <p:cNvCxnSpPr/>
          <p:nvPr/>
        </p:nvCxnSpPr>
        <p:spPr>
          <a:xfrm flipH="1">
            <a:off x="2562954" y="2272566"/>
            <a:ext cx="3241894" cy="2509815"/>
          </a:xfrm>
          <a:prstGeom prst="straightConnector1">
            <a:avLst/>
          </a:prstGeom>
          <a:noFill/>
          <a:ln w="38100" cap="flat" cmpd="sng">
            <a:solidFill>
              <a:srgbClr val="FF0000"/>
            </a:solidFill>
            <a:prstDash val="solid"/>
            <a:round/>
            <a:headEnd type="none" w="med" len="med"/>
            <a:tailEnd type="triangle" w="lg" len="lg"/>
          </a:ln>
        </p:spPr>
      </p:cxnSp>
      <p:sp>
        <p:nvSpPr>
          <p:cNvPr id="645" name="Shape 645"/>
          <p:cNvSpPr txBox="1"/>
          <p:nvPr/>
        </p:nvSpPr>
        <p:spPr>
          <a:xfrm>
            <a:off x="7738782" y="0"/>
            <a:ext cx="140521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 </a:t>
            </a:r>
            <a:r>
              <a:rPr lang="en-US" sz="2000" b="1">
                <a:solidFill>
                  <a:schemeClr val="dk1"/>
                </a:solidFill>
                <a:latin typeface="Calibri"/>
                <a:ea typeface="Calibri"/>
                <a:cs typeface="Calibri"/>
                <a:sym typeface="Calibri"/>
              </a:rPr>
              <a:t>&amp;</a:t>
            </a:r>
            <a:r>
              <a:rPr lang="en-US" sz="2800" b="1">
                <a:solidFill>
                  <a:srgbClr val="FF0000"/>
                </a:solidFill>
                <a:latin typeface="Calibri"/>
                <a:ea typeface="Calibri"/>
                <a:cs typeface="Calibri"/>
                <a:sym typeface="Calibri"/>
              </a:rPr>
              <a:t> </a:t>
            </a:r>
            <a:r>
              <a:rPr lang="en-US" sz="2800" b="1">
                <a:solidFill>
                  <a:srgbClr val="0070C0"/>
                </a:solidFill>
                <a:latin typeface="Calibri"/>
                <a:ea typeface="Calibri"/>
                <a:cs typeface="Calibri"/>
                <a:sym typeface="Calibri"/>
              </a:rPr>
              <a:t>GB</a:t>
            </a:r>
          </a:p>
        </p:txBody>
      </p:sp>
    </p:spTree>
    <p:extLst>
      <p:ext uri="{BB962C8B-B14F-4D97-AF65-F5344CB8AC3E}">
        <p14:creationId xmlns:p14="http://schemas.microsoft.com/office/powerpoint/2010/main" val="225759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 grpId="0" animBg="1"/>
      <p:bldP spid="63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Shape 650"/>
          <p:cNvSpPr txBox="1">
            <a:spLocks noGrp="1"/>
          </p:cNvSpPr>
          <p:nvPr>
            <p:ph type="body" idx="1"/>
          </p:nvPr>
        </p:nvSpPr>
        <p:spPr>
          <a:xfrm>
            <a:off x="3543300" y="1707777"/>
            <a:ext cx="2440641" cy="15573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only</a:t>
            </a:r>
          </a:p>
          <a:p>
            <a:pPr marL="0" marR="0" lvl="0" indent="0" algn="ctr" rtl="0">
              <a:spcBef>
                <a:spcPts val="560"/>
              </a:spcBef>
              <a:spcAft>
                <a:spcPts val="0"/>
              </a:spcAft>
              <a:buClr>
                <a:schemeClr val="dk1"/>
              </a:buClr>
              <a:buSzPct val="25000"/>
              <a:buFont typeface="Arial"/>
              <a:buNone/>
            </a:pPr>
            <a:endParaRPr sz="2800" b="1" i="0" u="none" strike="noStrike" cap="none">
              <a:solidFill>
                <a:srgbClr val="FF0000"/>
              </a:solidFill>
              <a:latin typeface="Calibri"/>
              <a:ea typeface="Calibri"/>
              <a:cs typeface="Calibri"/>
              <a:sym typeface="Calibri"/>
            </a:endParaRPr>
          </a:p>
          <a:p>
            <a:pPr marL="0" marR="0" lvl="0" indent="0" algn="ctr" rtl="0">
              <a:spcBef>
                <a:spcPts val="560"/>
              </a:spcBef>
              <a:buClr>
                <a:srgbClr val="0070C0"/>
              </a:buClr>
              <a:buSzPct val="25000"/>
              <a:buFont typeface="Arial"/>
              <a:buNone/>
            </a:pPr>
            <a:r>
              <a:rPr lang="en-US" sz="2800" b="1" i="0" u="none" strike="noStrike" cap="none">
                <a:solidFill>
                  <a:srgbClr val="0070C0"/>
                </a:solidFill>
                <a:latin typeface="Calibri"/>
                <a:ea typeface="Calibri"/>
                <a:cs typeface="Calibri"/>
                <a:sym typeface="Calibri"/>
              </a:rPr>
              <a:t>Glacier Basin</a:t>
            </a:r>
          </a:p>
        </p:txBody>
      </p:sp>
      <p:sp>
        <p:nvSpPr>
          <p:cNvPr id="651" name="Shape 651"/>
          <p:cNvSpPr/>
          <p:nvPr/>
        </p:nvSpPr>
        <p:spPr>
          <a:xfrm>
            <a:off x="4047564" y="1559858"/>
            <a:ext cx="1418663" cy="833717"/>
          </a:xfrm>
          <a:prstGeom prst="rect">
            <a:avLst/>
          </a:prstGeom>
          <a:no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52" name="Shape 652"/>
          <p:cNvSpPr txBox="1"/>
          <p:nvPr/>
        </p:nvSpPr>
        <p:spPr>
          <a:xfrm>
            <a:off x="8491817" y="0"/>
            <a:ext cx="652183"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p:txBody>
      </p:sp>
    </p:spTree>
    <p:extLst>
      <p:ext uri="{BB962C8B-B14F-4D97-AF65-F5344CB8AC3E}">
        <p14:creationId xmlns:p14="http://schemas.microsoft.com/office/powerpoint/2010/main" val="42804831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1" i="0" u="none" strike="noStrike" cap="none" dirty="0">
                <a:solidFill>
                  <a:srgbClr val="4F6128"/>
                </a:solidFill>
                <a:latin typeface="Calibri"/>
                <a:ea typeface="Calibri"/>
                <a:cs typeface="Calibri"/>
                <a:sym typeface="Calibri"/>
              </a:rPr>
              <a:t>Broadleaf Arnica</a:t>
            </a:r>
            <a:r>
              <a:rPr lang="en-US" sz="3600" b="1" i="0" u="none" strike="noStrike" cap="none" dirty="0">
                <a:solidFill>
                  <a:srgbClr val="4F6128"/>
                </a:solidFill>
                <a:latin typeface="Calibri"/>
                <a:ea typeface="Calibri"/>
                <a:cs typeface="Calibri"/>
                <a:sym typeface="Calibri"/>
              </a:rPr>
              <a:t/>
            </a:r>
            <a:br>
              <a:rPr lang="en-US" sz="3600" b="1" i="0" u="none" strike="noStrike" cap="none" dirty="0">
                <a:solidFill>
                  <a:srgbClr val="4F6128"/>
                </a:solidFill>
                <a:latin typeface="Calibri"/>
                <a:ea typeface="Calibri"/>
                <a:cs typeface="Calibri"/>
                <a:sym typeface="Calibri"/>
              </a:rPr>
            </a:br>
            <a:r>
              <a:rPr lang="en-US" sz="3600" b="0" i="1" u="none" strike="noStrike" cap="none" dirty="0">
                <a:solidFill>
                  <a:srgbClr val="4F6128"/>
                </a:solidFill>
                <a:latin typeface="Calibri"/>
                <a:ea typeface="Calibri"/>
                <a:cs typeface="Calibri"/>
                <a:sym typeface="Calibri"/>
              </a:rPr>
              <a:t>Arnica </a:t>
            </a:r>
            <a:r>
              <a:rPr lang="en-US" sz="3600" b="0" i="1" u="none" strike="noStrike" cap="none" dirty="0" err="1">
                <a:solidFill>
                  <a:srgbClr val="4F6128"/>
                </a:solidFill>
                <a:latin typeface="Calibri"/>
                <a:ea typeface="Calibri"/>
                <a:cs typeface="Calibri"/>
                <a:sym typeface="Calibri"/>
              </a:rPr>
              <a:t>latifolia</a:t>
            </a:r>
            <a:endParaRPr lang="en-US" sz="3600" b="0" i="1" u="none" strike="noStrike" cap="none" dirty="0">
              <a:solidFill>
                <a:srgbClr val="4F6128"/>
              </a:solidFill>
              <a:latin typeface="Calibri"/>
              <a:ea typeface="Calibri"/>
              <a:cs typeface="Calibri"/>
              <a:sym typeface="Calibri"/>
            </a:endParaRPr>
          </a:p>
        </p:txBody>
      </p:sp>
      <p:sp>
        <p:nvSpPr>
          <p:cNvPr id="658" name="Shape 658"/>
          <p:cNvSpPr txBox="1"/>
          <p:nvPr/>
        </p:nvSpPr>
        <p:spPr>
          <a:xfrm>
            <a:off x="254000" y="1520503"/>
            <a:ext cx="3261815" cy="5786198"/>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Yellow composite flower with notched ends</a:t>
            </a:r>
          </a:p>
          <a:p>
            <a:pPr marL="342900" marR="0" lvl="0" indent="-342900" algn="l" rtl="0">
              <a:spcBef>
                <a:spcPts val="0"/>
              </a:spcBef>
              <a:buClr>
                <a:schemeClr val="dk1"/>
              </a:buClr>
              <a:buFont typeface="Arial"/>
              <a:buNone/>
            </a:pPr>
            <a:endParaRPr sz="2400" b="1"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Hairy Stems</a:t>
            </a:r>
          </a:p>
          <a:p>
            <a:pPr marL="0" marR="0" lvl="0" indent="0" algn="l" rtl="0">
              <a:spcBef>
                <a:spcPts val="0"/>
              </a:spcBef>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Loosely packed seeds</a:t>
            </a:r>
          </a:p>
          <a:p>
            <a:pPr marL="342900" marR="0" lvl="0" indent="-342900" algn="l" rtl="0">
              <a:spcBef>
                <a:spcPts val="0"/>
              </a:spcBef>
              <a:buClr>
                <a:schemeClr val="dk1"/>
              </a:buClr>
              <a:buFont typeface="Arial"/>
              <a:buNone/>
            </a:pPr>
            <a:endParaRPr sz="2400" b="1"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b="1" dirty="0">
                <a:solidFill>
                  <a:schemeClr val="dk1"/>
                </a:solidFill>
                <a:latin typeface="Calibri"/>
                <a:ea typeface="Calibri"/>
                <a:cs typeface="Calibri"/>
                <a:sym typeface="Calibri"/>
              </a:rPr>
              <a:t>Look </a:t>
            </a:r>
            <a:r>
              <a:rPr lang="en-US" sz="2400" b="1" dirty="0" err="1">
                <a:solidFill>
                  <a:schemeClr val="dk1"/>
                </a:solidFill>
                <a:latin typeface="Calibri"/>
                <a:ea typeface="Calibri"/>
                <a:cs typeface="Calibri"/>
                <a:sym typeface="Calibri"/>
              </a:rPr>
              <a:t>alikes</a:t>
            </a:r>
            <a:r>
              <a:rPr lang="en-US" sz="2400" b="1"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Arrowleaf</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Senecio</a:t>
            </a:r>
            <a:r>
              <a:rPr lang="en-US" sz="2400" dirty="0">
                <a:solidFill>
                  <a:schemeClr val="dk1"/>
                </a:solidFill>
                <a:latin typeface="Calibri"/>
                <a:ea typeface="Calibri"/>
                <a:cs typeface="Calibri"/>
                <a:sym typeface="Calibri"/>
              </a:rPr>
              <a:t> </a:t>
            </a:r>
          </a:p>
          <a:p>
            <a:pPr marL="800100" marR="0" lvl="1" indent="-342900" algn="l" rtl="0">
              <a:spcBef>
                <a:spcPts val="0"/>
              </a:spcBef>
              <a:buClr>
                <a:schemeClr val="dk1"/>
              </a:buClr>
              <a:buSzPct val="100000"/>
            </a:pPr>
            <a:r>
              <a:rPr lang="en-US" sz="2400" b="0" i="0" u="none" strike="noStrike" cap="none" dirty="0">
                <a:solidFill>
                  <a:schemeClr val="dk1"/>
                </a:solidFill>
                <a:latin typeface="Calibri"/>
                <a:ea typeface="Calibri"/>
                <a:cs typeface="Calibri"/>
                <a:sym typeface="Calibri"/>
              </a:rPr>
              <a:t>Broadleaf arnica has </a:t>
            </a:r>
            <a:r>
              <a:rPr lang="en-US" sz="2400" b="1" i="0" u="none" strike="noStrike" cap="none" dirty="0">
                <a:solidFill>
                  <a:schemeClr val="dk1"/>
                </a:solidFill>
                <a:latin typeface="Calibri"/>
                <a:ea typeface="Calibri"/>
                <a:cs typeface="Calibri"/>
                <a:sym typeface="Calibri"/>
              </a:rPr>
              <a:t>Opposite leaves</a:t>
            </a:r>
          </a:p>
          <a:p>
            <a:pPr marL="0" marR="0" lvl="0" indent="0" algn="l" rtl="0">
              <a:spcBef>
                <a:spcPts val="0"/>
              </a:spcBef>
              <a:buNone/>
            </a:pPr>
            <a:endParaRPr sz="2000" dirty="0">
              <a:solidFill>
                <a:schemeClr val="dk1"/>
              </a:solidFill>
              <a:latin typeface="Calibri"/>
              <a:ea typeface="Calibri"/>
              <a:cs typeface="Calibri"/>
              <a:sym typeface="Calibri"/>
            </a:endParaRPr>
          </a:p>
          <a:p>
            <a:pPr marL="0" marR="0" lvl="0" indent="0" algn="l" rtl="0">
              <a:spcBef>
                <a:spcPts val="0"/>
              </a:spcBef>
              <a:buNone/>
            </a:pPr>
            <a:endParaRPr sz="20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p:txBody>
      </p:sp>
      <p:sp>
        <p:nvSpPr>
          <p:cNvPr id="659" name="Shape 659"/>
          <p:cNvSpPr txBox="1"/>
          <p:nvPr/>
        </p:nvSpPr>
        <p:spPr>
          <a:xfrm>
            <a:off x="8491817" y="0"/>
            <a:ext cx="652183"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p:txBody>
      </p:sp>
      <p:pic>
        <p:nvPicPr>
          <p:cNvPr id="19" name="Picture 18">
            <a:extLst>
              <a:ext uri="{FF2B5EF4-FFF2-40B4-BE49-F238E27FC236}">
                <a16:creationId xmlns:a16="http://schemas.microsoft.com/office/drawing/2014/main" id="{5B216994-9DC6-4647-ADF1-E9428739A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88" y="1528317"/>
            <a:ext cx="3422127" cy="4708219"/>
          </a:xfrm>
          <a:prstGeom prst="rect">
            <a:avLst/>
          </a:prstGeom>
        </p:spPr>
      </p:pic>
      <p:sp>
        <p:nvSpPr>
          <p:cNvPr id="18" name="Shape 658"/>
          <p:cNvSpPr txBox="1"/>
          <p:nvPr/>
        </p:nvSpPr>
        <p:spPr>
          <a:xfrm>
            <a:off x="4203148" y="1639773"/>
            <a:ext cx="4940852" cy="4611944"/>
          </a:xfrm>
          <a:prstGeom prst="rect">
            <a:avLst/>
          </a:prstGeom>
          <a:noFill/>
          <a:ln>
            <a:noFill/>
          </a:ln>
        </p:spPr>
        <p:txBody>
          <a:bodyPr lIns="91425" tIns="45700" rIns="91425" bIns="45700" anchor="t" anchorCtr="0">
            <a:noAutofit/>
          </a:bodyPr>
          <a:lstStyle/>
          <a:p>
            <a:pPr marL="342900" indent="-342900">
              <a:buClr>
                <a:schemeClr val="dk1"/>
              </a:buClr>
              <a:buSzPct val="100000"/>
              <a:buFont typeface="Arial"/>
              <a:buChar char="•"/>
            </a:pPr>
            <a:r>
              <a:rPr lang="en-US" sz="2400" dirty="0">
                <a:solidFill>
                  <a:schemeClr val="dk1"/>
                </a:solidFill>
                <a:ea typeface="Calibri"/>
                <a:cs typeface="Calibri"/>
                <a:sym typeface="Calibri"/>
              </a:rPr>
              <a:t>Hairy stems, </a:t>
            </a:r>
            <a:r>
              <a:rPr lang="en-US" sz="2400" dirty="0" smtClean="0">
                <a:solidFill>
                  <a:schemeClr val="dk1"/>
                </a:solidFill>
                <a:ea typeface="Calibri"/>
                <a:cs typeface="Calibri"/>
                <a:sym typeface="Calibri"/>
              </a:rPr>
              <a:t>can be pretty tall (up to 24 inches)</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Coarsely toothed, opposite leaves</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b="1" dirty="0">
              <a:solidFill>
                <a:schemeClr val="dk1"/>
              </a:solidFill>
              <a:latin typeface="Calibri"/>
              <a:ea typeface="Calibri"/>
              <a:cs typeface="Calibri"/>
              <a:sym typeface="Calibri"/>
            </a:endParaRPr>
          </a:p>
          <a:p>
            <a:pPr marL="0" marR="0" lvl="0" indent="0" algn="l" rtl="0">
              <a:spcBef>
                <a:spcPts val="0"/>
              </a:spcBef>
              <a:buNone/>
            </a:pPr>
            <a:endParaRPr sz="2000" dirty="0">
              <a:solidFill>
                <a:schemeClr val="dk1"/>
              </a:solidFill>
              <a:latin typeface="Calibri"/>
              <a:ea typeface="Calibri"/>
              <a:cs typeface="Calibri"/>
              <a:sym typeface="Calibri"/>
            </a:endParaRPr>
          </a:p>
          <a:p>
            <a:pPr marL="0" marR="0" lvl="0" indent="0" algn="l" rtl="0">
              <a:spcBef>
                <a:spcPts val="0"/>
              </a:spcBef>
              <a:buNone/>
            </a:pPr>
            <a:endParaRPr sz="20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26449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3959" b="1" i="0" u="none" strike="noStrike" cap="none" dirty="0">
                <a:solidFill>
                  <a:srgbClr val="4F6128"/>
                </a:solidFill>
                <a:latin typeface="Calibri"/>
                <a:ea typeface="Calibri"/>
                <a:cs typeface="Calibri"/>
                <a:sym typeface="Calibri"/>
              </a:rPr>
              <a:t>Broadleaf Arnica</a:t>
            </a:r>
            <a:r>
              <a:rPr lang="en-US" sz="3600" b="1" i="0" u="none" strike="noStrike" cap="none" dirty="0">
                <a:solidFill>
                  <a:srgbClr val="4F6128"/>
                </a:solidFill>
                <a:latin typeface="Calibri"/>
                <a:ea typeface="Calibri"/>
                <a:cs typeface="Calibri"/>
                <a:sym typeface="Calibri"/>
              </a:rPr>
              <a:t/>
            </a:r>
            <a:br>
              <a:rPr lang="en-US" sz="3600" b="1" i="0" u="none" strike="noStrike" cap="none" dirty="0">
                <a:solidFill>
                  <a:srgbClr val="4F6128"/>
                </a:solidFill>
                <a:latin typeface="Calibri"/>
                <a:ea typeface="Calibri"/>
                <a:cs typeface="Calibri"/>
                <a:sym typeface="Calibri"/>
              </a:rPr>
            </a:br>
            <a:r>
              <a:rPr lang="en-US" sz="3600" b="0" i="1" u="none" strike="noStrike" cap="none" dirty="0">
                <a:solidFill>
                  <a:srgbClr val="4F6128"/>
                </a:solidFill>
                <a:latin typeface="Calibri"/>
                <a:ea typeface="Calibri"/>
                <a:cs typeface="Calibri"/>
                <a:sym typeface="Calibri"/>
              </a:rPr>
              <a:t>Arnica </a:t>
            </a:r>
            <a:r>
              <a:rPr lang="en-US" sz="3600" b="0" i="1" u="none" strike="noStrike" cap="none" dirty="0" err="1">
                <a:solidFill>
                  <a:srgbClr val="4F6128"/>
                </a:solidFill>
                <a:latin typeface="Calibri"/>
                <a:ea typeface="Calibri"/>
                <a:cs typeface="Calibri"/>
                <a:sym typeface="Calibri"/>
              </a:rPr>
              <a:t>latifolia</a:t>
            </a:r>
            <a:endParaRPr lang="en-US" sz="3600" b="0" i="1" u="none" strike="noStrike" cap="none" dirty="0">
              <a:solidFill>
                <a:srgbClr val="4F6128"/>
              </a:solidFill>
              <a:latin typeface="Calibri"/>
              <a:ea typeface="Calibri"/>
              <a:cs typeface="Calibri"/>
              <a:sym typeface="Calibri"/>
            </a:endParaRPr>
          </a:p>
        </p:txBody>
      </p:sp>
      <p:sp>
        <p:nvSpPr>
          <p:cNvPr id="658" name="Shape 658"/>
          <p:cNvSpPr txBox="1"/>
          <p:nvPr/>
        </p:nvSpPr>
        <p:spPr>
          <a:xfrm>
            <a:off x="254000" y="1520503"/>
            <a:ext cx="3261815" cy="4611944"/>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Yellow </a:t>
            </a:r>
            <a:r>
              <a:rPr lang="en-US" sz="2400" dirty="0">
                <a:solidFill>
                  <a:schemeClr val="dk1"/>
                </a:solidFill>
                <a:latin typeface="Calibri"/>
                <a:ea typeface="Calibri"/>
                <a:cs typeface="Calibri"/>
                <a:sym typeface="Calibri"/>
              </a:rPr>
              <a:t>composite flower with notched petals</a:t>
            </a:r>
            <a:endParaRPr sz="2400" b="1" dirty="0">
              <a:solidFill>
                <a:schemeClr val="dk1"/>
              </a:solidFill>
              <a:latin typeface="Calibri"/>
              <a:ea typeface="Calibri"/>
              <a:cs typeface="Calibri"/>
              <a:sym typeface="Calibri"/>
            </a:endParaRPr>
          </a:p>
          <a:p>
            <a:pPr marL="0" marR="0" lvl="0" indent="0" algn="l" rtl="0">
              <a:spcBef>
                <a:spcPts val="0"/>
              </a:spcBef>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Fruit – Ray flowers absent to withered, starts looking like a dandelion seed head</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Loosely </a:t>
            </a:r>
            <a:r>
              <a:rPr lang="en-US" sz="2400" dirty="0">
                <a:solidFill>
                  <a:schemeClr val="dk1"/>
                </a:solidFill>
                <a:latin typeface="Calibri"/>
                <a:ea typeface="Calibri"/>
                <a:cs typeface="Calibri"/>
                <a:sym typeface="Calibri"/>
              </a:rPr>
              <a:t>packed </a:t>
            </a:r>
            <a:r>
              <a:rPr lang="en-US" sz="2400" dirty="0" smtClean="0">
                <a:solidFill>
                  <a:schemeClr val="dk1"/>
                </a:solidFill>
                <a:latin typeface="Calibri"/>
                <a:ea typeface="Calibri"/>
                <a:cs typeface="Calibri"/>
                <a:sym typeface="Calibri"/>
              </a:rPr>
              <a:t>seeds, when you see the central head it is releasing seeds</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b="1" dirty="0">
              <a:solidFill>
                <a:schemeClr val="dk1"/>
              </a:solidFill>
              <a:latin typeface="Calibri"/>
              <a:ea typeface="Calibri"/>
              <a:cs typeface="Calibri"/>
              <a:sym typeface="Calibri"/>
            </a:endParaRPr>
          </a:p>
          <a:p>
            <a:pPr marL="0" marR="0" lvl="0" indent="0" algn="l" rtl="0">
              <a:spcBef>
                <a:spcPts val="0"/>
              </a:spcBef>
              <a:buNone/>
            </a:pPr>
            <a:endParaRPr sz="2000" dirty="0">
              <a:solidFill>
                <a:schemeClr val="dk1"/>
              </a:solidFill>
              <a:latin typeface="Calibri"/>
              <a:ea typeface="Calibri"/>
              <a:cs typeface="Calibri"/>
              <a:sym typeface="Calibri"/>
            </a:endParaRPr>
          </a:p>
          <a:p>
            <a:pPr marL="0" marR="0" lvl="0" indent="0" algn="l" rtl="0">
              <a:spcBef>
                <a:spcPts val="0"/>
              </a:spcBef>
              <a:buNone/>
            </a:pPr>
            <a:endParaRPr sz="20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p:txBody>
      </p:sp>
      <p:sp>
        <p:nvSpPr>
          <p:cNvPr id="659" name="Shape 659"/>
          <p:cNvSpPr txBox="1"/>
          <p:nvPr/>
        </p:nvSpPr>
        <p:spPr>
          <a:xfrm>
            <a:off x="8491817" y="0"/>
            <a:ext cx="652183"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p:txBody>
      </p:sp>
      <p:grpSp>
        <p:nvGrpSpPr>
          <p:cNvPr id="660" name="Shape 660"/>
          <p:cNvGrpSpPr/>
          <p:nvPr/>
        </p:nvGrpSpPr>
        <p:grpSpPr>
          <a:xfrm>
            <a:off x="3691004" y="1520503"/>
            <a:ext cx="5126903" cy="5087814"/>
            <a:chOff x="226635" y="267248"/>
            <a:chExt cx="5126903" cy="5087814"/>
          </a:xfrm>
        </p:grpSpPr>
        <p:pic>
          <p:nvPicPr>
            <p:cNvPr id="661" name="Shape 661" descr="C:\Documents and Settings\Mountain hemlock\My Documents\Dropbox\Mt.Rainier\MeadoWatch\Pictures\Pictures of Focal Species\AllPhenophases\polygonum.jpg"/>
            <p:cNvPicPr preferRelativeResize="0"/>
            <p:nvPr/>
          </p:nvPicPr>
          <p:blipFill rotWithShape="1">
            <a:blip r:embed="rId3">
              <a:alphaModFix/>
            </a:blip>
            <a:srcRect/>
            <a:stretch/>
          </p:blipFill>
          <p:spPr>
            <a:xfrm>
              <a:off x="261815" y="267248"/>
              <a:ext cx="5080000" cy="5080000"/>
            </a:xfrm>
            <a:prstGeom prst="rect">
              <a:avLst/>
            </a:prstGeom>
            <a:noFill/>
            <a:ln>
              <a:noFill/>
            </a:ln>
          </p:spPr>
        </p:pic>
        <p:grpSp>
          <p:nvGrpSpPr>
            <p:cNvPr id="662" name="Shape 662"/>
            <p:cNvGrpSpPr/>
            <p:nvPr/>
          </p:nvGrpSpPr>
          <p:grpSpPr>
            <a:xfrm>
              <a:off x="265722" y="271463"/>
              <a:ext cx="5072185" cy="5075785"/>
              <a:chOff x="265722" y="271463"/>
              <a:chExt cx="5072185" cy="5075785"/>
            </a:xfrm>
          </p:grpSpPr>
          <p:pic>
            <p:nvPicPr>
              <p:cNvPr id="663" name="Shape 663"/>
              <p:cNvPicPr preferRelativeResize="0"/>
              <p:nvPr/>
            </p:nvPicPr>
            <p:blipFill rotWithShape="1">
              <a:blip r:embed="rId4">
                <a:alphaModFix/>
              </a:blip>
              <a:srcRect l="16552" t="12789" r="23547" b="7222"/>
              <a:stretch/>
            </p:blipFill>
            <p:spPr>
              <a:xfrm>
                <a:off x="2801815" y="2807249"/>
                <a:ext cx="2536092" cy="2540000"/>
              </a:xfrm>
              <a:prstGeom prst="rect">
                <a:avLst/>
              </a:prstGeom>
              <a:noFill/>
              <a:ln>
                <a:noFill/>
              </a:ln>
            </p:spPr>
          </p:pic>
          <p:pic>
            <p:nvPicPr>
              <p:cNvPr id="664" name="Shape 664"/>
              <p:cNvPicPr preferRelativeResize="0"/>
              <p:nvPr/>
            </p:nvPicPr>
            <p:blipFill rotWithShape="1">
              <a:blip r:embed="rId5">
                <a:alphaModFix/>
              </a:blip>
              <a:srcRect l="26018" t="14415" r="20428" b="14228"/>
              <a:stretch/>
            </p:blipFill>
            <p:spPr>
              <a:xfrm>
                <a:off x="2800350" y="271463"/>
                <a:ext cx="2537558" cy="2535785"/>
              </a:xfrm>
              <a:prstGeom prst="rect">
                <a:avLst/>
              </a:prstGeom>
              <a:noFill/>
              <a:ln>
                <a:noFill/>
              </a:ln>
            </p:spPr>
          </p:pic>
          <p:pic>
            <p:nvPicPr>
              <p:cNvPr id="665" name="Shape 665"/>
              <p:cNvPicPr preferRelativeResize="0"/>
              <p:nvPr/>
            </p:nvPicPr>
            <p:blipFill rotWithShape="1">
              <a:blip r:embed="rId6">
                <a:alphaModFix/>
              </a:blip>
              <a:srcRect l="5660" t="24956" r="22953" b="21139"/>
              <a:stretch/>
            </p:blipFill>
            <p:spPr>
              <a:xfrm>
                <a:off x="273537" y="2807249"/>
                <a:ext cx="2522904" cy="2540000"/>
              </a:xfrm>
              <a:prstGeom prst="rect">
                <a:avLst/>
              </a:prstGeom>
              <a:noFill/>
              <a:ln>
                <a:noFill/>
              </a:ln>
            </p:spPr>
          </p:pic>
          <p:pic>
            <p:nvPicPr>
              <p:cNvPr id="666" name="Shape 666"/>
              <p:cNvPicPr preferRelativeResize="0"/>
              <p:nvPr/>
            </p:nvPicPr>
            <p:blipFill rotWithShape="1">
              <a:blip r:embed="rId7">
                <a:alphaModFix/>
              </a:blip>
              <a:srcRect l="5166" t="13751"/>
              <a:stretch/>
            </p:blipFill>
            <p:spPr>
              <a:xfrm>
                <a:off x="265722" y="275062"/>
                <a:ext cx="2530719" cy="2513709"/>
              </a:xfrm>
              <a:prstGeom prst="rect">
                <a:avLst/>
              </a:prstGeom>
              <a:noFill/>
              <a:ln>
                <a:noFill/>
              </a:ln>
            </p:spPr>
          </p:pic>
        </p:grpSp>
        <p:grpSp>
          <p:nvGrpSpPr>
            <p:cNvPr id="667" name="Shape 667"/>
            <p:cNvGrpSpPr/>
            <p:nvPr/>
          </p:nvGrpSpPr>
          <p:grpSpPr>
            <a:xfrm>
              <a:off x="226635" y="2327107"/>
              <a:ext cx="5126903" cy="3027956"/>
              <a:chOff x="226635" y="2327107"/>
              <a:chExt cx="5126903" cy="3027956"/>
            </a:xfrm>
          </p:grpSpPr>
          <p:sp>
            <p:nvSpPr>
              <p:cNvPr id="668" name="Shape 668"/>
              <p:cNvSpPr txBox="1"/>
              <p:nvPr/>
            </p:nvSpPr>
            <p:spPr>
              <a:xfrm>
                <a:off x="265723" y="2327107"/>
                <a:ext cx="2530719"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Budding</a:t>
                </a:r>
              </a:p>
            </p:txBody>
          </p:sp>
          <p:sp>
            <p:nvSpPr>
              <p:cNvPr id="669" name="Shape 669"/>
              <p:cNvSpPr txBox="1"/>
              <p:nvPr/>
            </p:nvSpPr>
            <p:spPr>
              <a:xfrm>
                <a:off x="2796442" y="2345583"/>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Flowering</a:t>
                </a:r>
              </a:p>
            </p:txBody>
          </p:sp>
          <p:sp>
            <p:nvSpPr>
              <p:cNvPr id="670" name="Shape 670"/>
              <p:cNvSpPr txBox="1"/>
              <p:nvPr/>
            </p:nvSpPr>
            <p:spPr>
              <a:xfrm>
                <a:off x="2784714" y="4879192"/>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Releasing Seeds</a:t>
                </a:r>
              </a:p>
            </p:txBody>
          </p:sp>
          <p:sp>
            <p:nvSpPr>
              <p:cNvPr id="671" name="Shape 671"/>
              <p:cNvSpPr txBox="1"/>
              <p:nvPr/>
            </p:nvSpPr>
            <p:spPr>
              <a:xfrm>
                <a:off x="226635" y="4893398"/>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Fruiting</a:t>
                </a:r>
              </a:p>
            </p:txBody>
          </p:sp>
        </p:grpSp>
      </p:grpSp>
    </p:spTree>
    <p:extLst>
      <p:ext uri="{BB962C8B-B14F-4D97-AF65-F5344CB8AC3E}">
        <p14:creationId xmlns:p14="http://schemas.microsoft.com/office/powerpoint/2010/main" val="18799275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Shape 709"/>
          <p:cNvSpPr txBox="1">
            <a:spLocks noGrp="1"/>
          </p:cNvSpPr>
          <p:nvPr>
            <p:ph type="title"/>
          </p:nvPr>
        </p:nvSpPr>
        <p:spPr>
          <a:xfrm>
            <a:off x="0" y="302650"/>
            <a:ext cx="4000499" cy="1417683"/>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4000" b="1" i="0" u="none" strike="noStrike" cap="none" dirty="0">
                <a:solidFill>
                  <a:srgbClr val="4F6128"/>
                </a:solidFill>
                <a:latin typeface="Calibri"/>
                <a:ea typeface="Calibri"/>
                <a:cs typeface="Calibri"/>
                <a:sym typeface="Calibri"/>
              </a:rPr>
              <a:t>Cascade Aster</a:t>
            </a:r>
            <a:br>
              <a:rPr lang="en-US" sz="4000" b="1" i="0" u="none" strike="noStrike" cap="none" dirty="0">
                <a:solidFill>
                  <a:srgbClr val="4F6128"/>
                </a:solidFill>
                <a:latin typeface="Calibri"/>
                <a:ea typeface="Calibri"/>
                <a:cs typeface="Calibri"/>
                <a:sym typeface="Calibri"/>
              </a:rPr>
            </a:br>
            <a:r>
              <a:rPr lang="en-US" sz="2800" b="0" i="1" u="none" strike="noStrike" cap="none" dirty="0">
                <a:solidFill>
                  <a:srgbClr val="4F6128"/>
                </a:solidFill>
                <a:latin typeface="Calibri"/>
                <a:ea typeface="Calibri"/>
                <a:cs typeface="Calibri"/>
                <a:sym typeface="Calibri"/>
              </a:rPr>
              <a:t>Aster ledophyllus or Eucephalus ledophyllus</a:t>
            </a:r>
          </a:p>
        </p:txBody>
      </p:sp>
      <p:sp>
        <p:nvSpPr>
          <p:cNvPr id="710" name="Shape 710"/>
          <p:cNvSpPr txBox="1"/>
          <p:nvPr/>
        </p:nvSpPr>
        <p:spPr>
          <a:xfrm>
            <a:off x="259309" y="1963934"/>
            <a:ext cx="3152841" cy="5355312"/>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Multiple flowers per stalk, hairy.</a:t>
            </a:r>
          </a:p>
          <a:p>
            <a:pPr marL="0" marR="0" lvl="0" indent="0" algn="l" rtl="0">
              <a:spcBef>
                <a:spcPts val="0"/>
              </a:spcBef>
              <a:buNone/>
            </a:pPr>
            <a:endParaRPr sz="2400" b="1"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Ray flowers 1 inch long with </a:t>
            </a:r>
            <a:r>
              <a:rPr lang="en-US" sz="2400" dirty="0" err="1">
                <a:solidFill>
                  <a:schemeClr val="dk1"/>
                </a:solidFill>
                <a:latin typeface="Calibri"/>
                <a:ea typeface="Calibri"/>
                <a:cs typeface="Calibri"/>
                <a:sym typeface="Calibri"/>
              </a:rPr>
              <a:t>reflexed</a:t>
            </a:r>
            <a:r>
              <a:rPr lang="en-US" sz="2400" dirty="0">
                <a:solidFill>
                  <a:schemeClr val="dk1"/>
                </a:solidFill>
                <a:latin typeface="Calibri"/>
                <a:ea typeface="Calibri"/>
                <a:cs typeface="Calibri"/>
                <a:sym typeface="Calibri"/>
              </a:rPr>
              <a:t> tips, more spindly looking.</a:t>
            </a:r>
          </a:p>
          <a:p>
            <a:pPr marL="0" marR="0" lvl="0" indent="0" algn="l" rtl="0">
              <a:spcBef>
                <a:spcPts val="0"/>
              </a:spcBef>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Fruits are white, hairy </a:t>
            </a:r>
            <a:r>
              <a:rPr lang="en-US" sz="2400" dirty="0" err="1">
                <a:solidFill>
                  <a:schemeClr val="dk1"/>
                </a:solidFill>
                <a:latin typeface="Calibri"/>
                <a:ea typeface="Calibri"/>
                <a:cs typeface="Calibri"/>
                <a:sym typeface="Calibri"/>
              </a:rPr>
              <a:t>pappus</a:t>
            </a:r>
            <a:endParaRPr lang="en-US" sz="24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SzPct val="25000"/>
              <a:buNone/>
            </a:pPr>
            <a:r>
              <a:rPr lang="en-US" sz="1800" dirty="0">
                <a:solidFill>
                  <a:schemeClr val="dk1"/>
                </a:solidFill>
                <a:latin typeface="Calibri"/>
                <a:ea typeface="Calibri"/>
                <a:cs typeface="Calibri"/>
                <a:sym typeface="Calibri"/>
              </a:rPr>
              <a:t> </a:t>
            </a:r>
          </a:p>
          <a:p>
            <a:pPr marL="0" marR="0" lvl="0" indent="0" algn="l" rtl="0">
              <a:spcBef>
                <a:spcPts val="0"/>
              </a:spcBef>
              <a:buNone/>
            </a:pPr>
            <a:endParaRPr sz="1800" dirty="0">
              <a:solidFill>
                <a:schemeClr val="dk1"/>
              </a:solidFill>
              <a:latin typeface="Calibri"/>
              <a:ea typeface="Calibri"/>
              <a:cs typeface="Calibri"/>
              <a:sym typeface="Calibri"/>
            </a:endParaRPr>
          </a:p>
        </p:txBody>
      </p:sp>
      <p:sp>
        <p:nvSpPr>
          <p:cNvPr id="719" name="Shape 719"/>
          <p:cNvSpPr txBox="1"/>
          <p:nvPr/>
        </p:nvSpPr>
        <p:spPr>
          <a:xfrm>
            <a:off x="8491817" y="0"/>
            <a:ext cx="652183" cy="769441"/>
          </a:xfrm>
          <a:prstGeom prst="rect">
            <a:avLst/>
          </a:prstGeom>
          <a:solidFill>
            <a:srgbClr val="DAE5F1"/>
          </a:solid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a:p>
            <a:pPr marL="0" marR="0" lvl="0" indent="0" algn="ctr" rtl="0">
              <a:spcBef>
                <a:spcPts val="0"/>
              </a:spcBef>
              <a:buSzPct val="25000"/>
              <a:buNone/>
            </a:pPr>
            <a:r>
              <a:rPr lang="en-US" sz="1600" b="1">
                <a:solidFill>
                  <a:srgbClr val="FF0000"/>
                </a:solidFill>
                <a:latin typeface="Calibri"/>
                <a:ea typeface="Calibri"/>
                <a:cs typeface="Calibri"/>
                <a:sym typeface="Calibri"/>
              </a:rPr>
              <a:t>(RL)</a:t>
            </a:r>
          </a:p>
        </p:txBody>
      </p:sp>
      <p:pic>
        <p:nvPicPr>
          <p:cNvPr id="15" name="Picture 14">
            <a:extLst>
              <a:ext uri="{FF2B5EF4-FFF2-40B4-BE49-F238E27FC236}">
                <a16:creationId xmlns:a16="http://schemas.microsoft.com/office/drawing/2014/main" id="{5AD59467-1365-B240-B609-8C28781A9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84" y="1900229"/>
            <a:ext cx="3477077" cy="4783821"/>
          </a:xfrm>
          <a:prstGeom prst="rect">
            <a:avLst/>
          </a:prstGeom>
        </p:spPr>
      </p:pic>
      <p:sp>
        <p:nvSpPr>
          <p:cNvPr id="14" name="Shape 710"/>
          <p:cNvSpPr txBox="1"/>
          <p:nvPr/>
        </p:nvSpPr>
        <p:spPr>
          <a:xfrm>
            <a:off x="4089187" y="1712143"/>
            <a:ext cx="5518639" cy="4549408"/>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12-24 inches in size</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Multiple </a:t>
            </a:r>
            <a:r>
              <a:rPr lang="en-US" sz="2400" dirty="0">
                <a:solidFill>
                  <a:schemeClr val="dk1"/>
                </a:solidFill>
                <a:latin typeface="Calibri"/>
                <a:ea typeface="Calibri"/>
                <a:cs typeface="Calibri"/>
                <a:sym typeface="Calibri"/>
              </a:rPr>
              <a:t>flowers per stalk (unlike </a:t>
            </a:r>
            <a:r>
              <a:rPr lang="en-US" sz="2400" dirty="0" smtClean="0">
                <a:solidFill>
                  <a:schemeClr val="dk1"/>
                </a:solidFill>
                <a:latin typeface="Calibri"/>
                <a:ea typeface="Calibri"/>
                <a:cs typeface="Calibri"/>
                <a:sym typeface="Calibri"/>
              </a:rPr>
              <a:t>Mountain Daisy)</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sz="2400" b="1"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Very ‘messy’ disorganized plant</a:t>
            </a: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SzPct val="25000"/>
              <a:buNone/>
            </a:pPr>
            <a:r>
              <a:rPr lang="en-US" sz="1800" dirty="0">
                <a:solidFill>
                  <a:schemeClr val="dk1"/>
                </a:solidFill>
                <a:latin typeface="Calibri"/>
                <a:ea typeface="Calibri"/>
                <a:cs typeface="Calibri"/>
                <a:sym typeface="Calibri"/>
              </a:rPr>
              <a:t> </a:t>
            </a:r>
          </a:p>
          <a:p>
            <a:pPr marL="0" marR="0" lvl="0" indent="0" algn="l" rtl="0">
              <a:spcBef>
                <a:spcPts val="0"/>
              </a:spcBef>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5790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Shape 709"/>
          <p:cNvSpPr txBox="1">
            <a:spLocks noGrp="1"/>
          </p:cNvSpPr>
          <p:nvPr>
            <p:ph type="title"/>
          </p:nvPr>
        </p:nvSpPr>
        <p:spPr>
          <a:xfrm>
            <a:off x="0" y="302650"/>
            <a:ext cx="4000499" cy="1417683"/>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4000" b="1" i="0" u="none" strike="noStrike" cap="none" dirty="0">
                <a:solidFill>
                  <a:srgbClr val="4F6128"/>
                </a:solidFill>
                <a:latin typeface="Calibri"/>
                <a:ea typeface="Calibri"/>
                <a:cs typeface="Calibri"/>
                <a:sym typeface="Calibri"/>
              </a:rPr>
              <a:t>Cascade Aster</a:t>
            </a:r>
            <a:br>
              <a:rPr lang="en-US" sz="4000" b="1" i="0" u="none" strike="noStrike" cap="none" dirty="0">
                <a:solidFill>
                  <a:srgbClr val="4F6128"/>
                </a:solidFill>
                <a:latin typeface="Calibri"/>
                <a:ea typeface="Calibri"/>
                <a:cs typeface="Calibri"/>
                <a:sym typeface="Calibri"/>
              </a:rPr>
            </a:br>
            <a:r>
              <a:rPr lang="en-US" sz="2800" b="0" i="1" u="none" strike="noStrike" cap="none" dirty="0">
                <a:solidFill>
                  <a:srgbClr val="4F6128"/>
                </a:solidFill>
                <a:latin typeface="Calibri"/>
                <a:ea typeface="Calibri"/>
                <a:cs typeface="Calibri"/>
                <a:sym typeface="Calibri"/>
              </a:rPr>
              <a:t>Aster ledophyllus or Eucephalus ledophyllus</a:t>
            </a:r>
          </a:p>
        </p:txBody>
      </p:sp>
      <p:sp>
        <p:nvSpPr>
          <p:cNvPr id="710" name="Shape 710"/>
          <p:cNvSpPr txBox="1"/>
          <p:nvPr/>
        </p:nvSpPr>
        <p:spPr>
          <a:xfrm>
            <a:off x="259309" y="1963934"/>
            <a:ext cx="3152841" cy="4549408"/>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Ray </a:t>
            </a:r>
            <a:r>
              <a:rPr lang="en-US" sz="2400" dirty="0">
                <a:solidFill>
                  <a:schemeClr val="dk1"/>
                </a:solidFill>
                <a:latin typeface="Calibri"/>
                <a:ea typeface="Calibri"/>
                <a:cs typeface="Calibri"/>
                <a:sym typeface="Calibri"/>
              </a:rPr>
              <a:t>flowers have reflexed tips, more disorganized and spindly looking than </a:t>
            </a:r>
            <a:r>
              <a:rPr lang="en-US" sz="2400" dirty="0" smtClean="0">
                <a:solidFill>
                  <a:schemeClr val="dk1"/>
                </a:solidFill>
                <a:latin typeface="Calibri"/>
                <a:ea typeface="Calibri"/>
                <a:cs typeface="Calibri"/>
                <a:sym typeface="Calibri"/>
              </a:rPr>
              <a:t>Mountain Daisy</a:t>
            </a:r>
            <a:endParaRPr lang="en-US" sz="2400" dirty="0">
              <a:solidFill>
                <a:schemeClr val="dk1"/>
              </a:solidFill>
              <a:latin typeface="Calibri"/>
              <a:ea typeface="Calibri"/>
              <a:cs typeface="Calibri"/>
              <a:sym typeface="Calibri"/>
            </a:endParaRPr>
          </a:p>
          <a:p>
            <a:pPr marL="0" marR="0" lvl="0" indent="0" algn="l" rtl="0">
              <a:spcBef>
                <a:spcPts val="0"/>
              </a:spcBef>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Fruits are white, hairy </a:t>
            </a:r>
            <a:r>
              <a:rPr lang="en-US" sz="2400" dirty="0" err="1">
                <a:solidFill>
                  <a:schemeClr val="dk1"/>
                </a:solidFill>
                <a:latin typeface="Calibri"/>
                <a:ea typeface="Calibri"/>
                <a:cs typeface="Calibri"/>
                <a:sym typeface="Calibri"/>
              </a:rPr>
              <a:t>pappus</a:t>
            </a:r>
            <a:endParaRPr lang="en-US" sz="2400" dirty="0">
              <a:solidFill>
                <a:schemeClr val="dk1"/>
              </a:solidFill>
              <a:latin typeface="Calibri"/>
              <a:ea typeface="Calibri"/>
              <a:cs typeface="Calibri"/>
              <a:sym typeface="Calibri"/>
            </a:endParaRPr>
          </a:p>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SzPct val="25000"/>
              <a:buNone/>
            </a:pPr>
            <a:r>
              <a:rPr lang="en-US" sz="1800" dirty="0">
                <a:solidFill>
                  <a:schemeClr val="dk1"/>
                </a:solidFill>
                <a:latin typeface="Calibri"/>
                <a:ea typeface="Calibri"/>
                <a:cs typeface="Calibri"/>
                <a:sym typeface="Calibri"/>
              </a:rPr>
              <a:t> </a:t>
            </a:r>
          </a:p>
          <a:p>
            <a:pPr marL="0" marR="0" lvl="0" indent="0" algn="l" rtl="0">
              <a:spcBef>
                <a:spcPts val="0"/>
              </a:spcBef>
              <a:buNone/>
            </a:pPr>
            <a:endParaRPr sz="1800" dirty="0">
              <a:solidFill>
                <a:schemeClr val="dk1"/>
              </a:solidFill>
              <a:latin typeface="Calibri"/>
              <a:ea typeface="Calibri"/>
              <a:cs typeface="Calibri"/>
              <a:sym typeface="Calibri"/>
            </a:endParaRPr>
          </a:p>
        </p:txBody>
      </p:sp>
      <p:grpSp>
        <p:nvGrpSpPr>
          <p:cNvPr id="711" name="Shape 711"/>
          <p:cNvGrpSpPr/>
          <p:nvPr/>
        </p:nvGrpSpPr>
        <p:grpSpPr>
          <a:xfrm>
            <a:off x="3695087" y="302650"/>
            <a:ext cx="5448913" cy="6408616"/>
            <a:chOff x="348515" y="148492"/>
            <a:chExt cx="5448913" cy="6408616"/>
          </a:xfrm>
        </p:grpSpPr>
        <p:pic>
          <p:nvPicPr>
            <p:cNvPr id="712" name="Shape 712"/>
            <p:cNvPicPr preferRelativeResize="0"/>
            <p:nvPr/>
          </p:nvPicPr>
          <p:blipFill rotWithShape="1">
            <a:blip r:embed="rId3">
              <a:alphaModFix/>
            </a:blip>
            <a:srcRect l="22032" t="28467" r="31776" b="32557"/>
            <a:stretch/>
          </p:blipFill>
          <p:spPr>
            <a:xfrm>
              <a:off x="425937" y="148492"/>
              <a:ext cx="2375878" cy="2672860"/>
            </a:xfrm>
            <a:prstGeom prst="rect">
              <a:avLst/>
            </a:prstGeom>
            <a:noFill/>
            <a:ln>
              <a:noFill/>
            </a:ln>
          </p:spPr>
        </p:pic>
        <p:pic>
          <p:nvPicPr>
            <p:cNvPr id="713" name="Shape 713"/>
            <p:cNvPicPr preferRelativeResize="0"/>
            <p:nvPr/>
          </p:nvPicPr>
          <p:blipFill rotWithShape="1">
            <a:blip r:embed="rId4">
              <a:alphaModFix/>
            </a:blip>
            <a:srcRect l="15727" t="7522" r="16516" b="9400"/>
            <a:stretch/>
          </p:blipFill>
          <p:spPr>
            <a:xfrm>
              <a:off x="2801814" y="148492"/>
              <a:ext cx="2926859" cy="2691476"/>
            </a:xfrm>
            <a:prstGeom prst="rect">
              <a:avLst/>
            </a:prstGeom>
            <a:noFill/>
            <a:ln>
              <a:noFill/>
            </a:ln>
          </p:spPr>
        </p:pic>
        <p:pic>
          <p:nvPicPr>
            <p:cNvPr id="714" name="Shape 714"/>
            <p:cNvPicPr preferRelativeResize="0"/>
            <p:nvPr/>
          </p:nvPicPr>
          <p:blipFill rotWithShape="1">
            <a:blip r:embed="rId5">
              <a:alphaModFix/>
            </a:blip>
            <a:srcRect l="19617" t="23828" r="12058" b="15777"/>
            <a:stretch/>
          </p:blipFill>
          <p:spPr>
            <a:xfrm>
              <a:off x="1379412" y="2817474"/>
              <a:ext cx="3173046" cy="3739634"/>
            </a:xfrm>
            <a:prstGeom prst="rect">
              <a:avLst/>
            </a:prstGeom>
            <a:noFill/>
            <a:ln>
              <a:noFill/>
            </a:ln>
          </p:spPr>
        </p:pic>
        <p:sp>
          <p:nvSpPr>
            <p:cNvPr id="715" name="Shape 715"/>
            <p:cNvSpPr txBox="1"/>
            <p:nvPr/>
          </p:nvSpPr>
          <p:spPr>
            <a:xfrm>
              <a:off x="348515" y="2296430"/>
              <a:ext cx="2530719"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Budding</a:t>
              </a:r>
            </a:p>
          </p:txBody>
        </p:sp>
        <p:sp>
          <p:nvSpPr>
            <p:cNvPr id="716" name="Shape 716"/>
            <p:cNvSpPr txBox="1"/>
            <p:nvPr/>
          </p:nvSpPr>
          <p:spPr>
            <a:xfrm>
              <a:off x="3240333" y="2337933"/>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Flowering</a:t>
              </a:r>
            </a:p>
          </p:txBody>
        </p:sp>
        <p:sp>
          <p:nvSpPr>
            <p:cNvPr id="717" name="Shape 717"/>
            <p:cNvSpPr txBox="1"/>
            <p:nvPr/>
          </p:nvSpPr>
          <p:spPr>
            <a:xfrm>
              <a:off x="1015990" y="6095442"/>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Fruiting</a:t>
              </a:r>
            </a:p>
          </p:txBody>
        </p:sp>
        <p:sp>
          <p:nvSpPr>
            <p:cNvPr id="718" name="Shape 718"/>
            <p:cNvSpPr txBox="1"/>
            <p:nvPr/>
          </p:nvSpPr>
          <p:spPr>
            <a:xfrm>
              <a:off x="2159483" y="4225626"/>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Releasing Seeds</a:t>
              </a:r>
            </a:p>
          </p:txBody>
        </p:sp>
      </p:grpSp>
      <p:sp>
        <p:nvSpPr>
          <p:cNvPr id="719" name="Shape 719"/>
          <p:cNvSpPr txBox="1"/>
          <p:nvPr/>
        </p:nvSpPr>
        <p:spPr>
          <a:xfrm>
            <a:off x="8491817" y="0"/>
            <a:ext cx="652183" cy="769441"/>
          </a:xfrm>
          <a:prstGeom prst="rect">
            <a:avLst/>
          </a:prstGeom>
          <a:solidFill>
            <a:srgbClr val="DAE5F1"/>
          </a:solid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a:p>
            <a:pPr marL="0" marR="0" lvl="0" indent="0" algn="ctr" rtl="0">
              <a:spcBef>
                <a:spcPts val="0"/>
              </a:spcBef>
              <a:buSzPct val="25000"/>
              <a:buNone/>
            </a:pPr>
            <a:r>
              <a:rPr lang="en-US" sz="1600" b="1">
                <a:solidFill>
                  <a:srgbClr val="FF0000"/>
                </a:solidFill>
                <a:latin typeface="Calibri"/>
                <a:ea typeface="Calibri"/>
                <a:cs typeface="Calibri"/>
                <a:sym typeface="Calibri"/>
              </a:rPr>
              <a:t>(RL)</a:t>
            </a:r>
          </a:p>
        </p:txBody>
      </p:sp>
    </p:spTree>
    <p:extLst>
      <p:ext uri="{BB962C8B-B14F-4D97-AF65-F5344CB8AC3E}">
        <p14:creationId xmlns:p14="http://schemas.microsoft.com/office/powerpoint/2010/main" val="3148610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1183" y="1059084"/>
            <a:ext cx="8266302" cy="400110"/>
          </a:xfrm>
          <a:prstGeom prst="rect">
            <a:avLst/>
          </a:prstGeom>
          <a:noFill/>
        </p:spPr>
        <p:txBody>
          <a:bodyPr wrap="none" rtlCol="0">
            <a:spAutoFit/>
          </a:bodyPr>
          <a:lstStyle/>
          <a:p>
            <a:pPr>
              <a:tabLst>
                <a:tab pos="1377950" algn="l"/>
                <a:tab pos="3206750" algn="l"/>
                <a:tab pos="5035550" algn="l"/>
                <a:tab pos="6864350" algn="l"/>
              </a:tabLst>
            </a:pPr>
            <a:r>
              <a:rPr lang="en-US" sz="2000" dirty="0" smtClean="0">
                <a:solidFill>
                  <a:prstClr val="black"/>
                </a:solidFill>
              </a:rPr>
              <a:t>… 	June</a:t>
            </a:r>
            <a:r>
              <a:rPr lang="en-US" sz="2000" dirty="0">
                <a:solidFill>
                  <a:prstClr val="black"/>
                </a:solidFill>
              </a:rPr>
              <a:t>	</a:t>
            </a:r>
            <a:r>
              <a:rPr lang="en-US" sz="2000" dirty="0" smtClean="0">
                <a:solidFill>
                  <a:prstClr val="black"/>
                </a:solidFill>
              </a:rPr>
              <a:t>July	August	September</a:t>
            </a:r>
            <a:endParaRPr lang="en-US" sz="2000" dirty="0">
              <a:solidFill>
                <a:prstClr val="black"/>
              </a:solidFill>
            </a:endParaRPr>
          </a:p>
        </p:txBody>
      </p:sp>
      <p:sp>
        <p:nvSpPr>
          <p:cNvPr id="20" name="Sun 19"/>
          <p:cNvSpPr>
            <a:spLocks noChangeArrowheads="1"/>
          </p:cNvSpPr>
          <p:nvPr/>
        </p:nvSpPr>
        <p:spPr bwMode="auto">
          <a:xfrm>
            <a:off x="96185" y="1564150"/>
            <a:ext cx="1080976" cy="1114006"/>
          </a:xfrm>
          <a:prstGeom prst="sun">
            <a:avLst>
              <a:gd name="adj" fmla="val 25000"/>
            </a:avLst>
          </a:prstGeom>
          <a:solidFill>
            <a:srgbClr val="FFC000"/>
          </a:solidFill>
          <a:ln w="9525" algn="ctr">
            <a:solidFill>
              <a:srgbClr val="FF0000"/>
            </a:solidFill>
            <a:round/>
            <a:headEnd/>
            <a:tailEnd/>
          </a:ln>
        </p:spPr>
        <p:txBody>
          <a:bodyPr lIns="0" tIns="0" rIns="0" bIns="0" anchor="ctr" anchorCtr="0"/>
          <a:lstStyle/>
          <a:p>
            <a:pPr algn="ctr"/>
            <a:r>
              <a:rPr lang="en-US" sz="1400" b="1" dirty="0" smtClean="0">
                <a:latin typeface="Calibri" pitchFamily="34" charset="0"/>
              </a:rPr>
              <a:t>+ 5°F</a:t>
            </a:r>
            <a:endParaRPr lang="en-US" sz="1400" b="1" dirty="0">
              <a:latin typeface="Calibri" pitchFamily="34" charset="0"/>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4591" y="3257403"/>
            <a:ext cx="3005468" cy="191938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6471" t="32157" r="17647" b="14509"/>
          <a:stretch/>
        </p:blipFill>
        <p:spPr>
          <a:xfrm>
            <a:off x="4783242" y="2662532"/>
            <a:ext cx="3494595" cy="2501395"/>
          </a:xfrm>
          <a:prstGeom prst="rect">
            <a:avLst/>
          </a:prstGeom>
        </p:spPr>
      </p:pic>
      <p:pic>
        <p:nvPicPr>
          <p:cNvPr id="1028" name="Picture 4" descr="http://www.featherlightphoto.com/img/s2/v1/p75166310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699" y="4476409"/>
            <a:ext cx="3184831" cy="23227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C:\Users\Elli Jenkins\Pictures\Mount Rainier 2011\Pollinators on Rainier\Poll Trimmed.jpg"/>
          <p:cNvPicPr>
            <a:picLocks noChangeAspect="1"/>
          </p:cNvPicPr>
          <p:nvPr/>
        </p:nvPicPr>
        <p:blipFill rotWithShape="1">
          <a:blip r:embed="rId6" cstate="print">
            <a:extLst>
              <a:ext uri="{28A0092B-C50C-407E-A947-70E740481C1C}">
                <a14:useLocalDpi xmlns:a14="http://schemas.microsoft.com/office/drawing/2010/main" val="0"/>
              </a:ext>
            </a:extLst>
          </a:blip>
          <a:srcRect r="44039" b="22751"/>
          <a:stretch/>
        </p:blipFill>
        <p:spPr bwMode="auto">
          <a:xfrm>
            <a:off x="2766294" y="1459194"/>
            <a:ext cx="2415180" cy="2501395"/>
          </a:xfrm>
          <a:prstGeom prst="rect">
            <a:avLst/>
          </a:prstGeom>
          <a:noFill/>
          <a:ln>
            <a:noFill/>
          </a:ln>
          <a:extLst>
            <a:ext uri="{53640926-AAD7-44D8-BBD7-CCE9431645EC}">
              <a14:shadowObscured xmlns:a14="http://schemas.microsoft.com/office/drawing/2010/main"/>
            </a:ext>
          </a:extLst>
        </p:spPr>
      </p:pic>
      <p:sp>
        <p:nvSpPr>
          <p:cNvPr id="16" name="TextBox 10"/>
          <p:cNvSpPr txBox="1">
            <a:spLocks noChangeArrowheads="1"/>
          </p:cNvSpPr>
          <p:nvPr/>
        </p:nvSpPr>
        <p:spPr bwMode="auto">
          <a:xfrm>
            <a:off x="-19050" y="598639"/>
            <a:ext cx="9163050"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dirty="0" smtClean="0">
                <a:solidFill>
                  <a:srgbClr val="000000"/>
                </a:solidFill>
              </a:rPr>
              <a:t>How will phenology be affected by climate change?</a:t>
            </a:r>
            <a:endParaRPr lang="en-US" sz="2800" dirty="0">
              <a:solidFill>
                <a:srgbClr val="000000"/>
              </a:solidFill>
            </a:endParaRPr>
          </a:p>
        </p:txBody>
      </p:sp>
      <p:sp>
        <p:nvSpPr>
          <p:cNvPr id="17" name="TextBox 16"/>
          <p:cNvSpPr txBox="1"/>
          <p:nvPr/>
        </p:nvSpPr>
        <p:spPr>
          <a:xfrm>
            <a:off x="-19050" y="0"/>
            <a:ext cx="8232062" cy="646331"/>
          </a:xfrm>
          <a:prstGeom prst="rect">
            <a:avLst/>
          </a:prstGeom>
          <a:noFill/>
        </p:spPr>
        <p:txBody>
          <a:bodyPr wrap="none" rtlCol="0">
            <a:spAutoFit/>
          </a:bodyPr>
          <a:lstStyle/>
          <a:p>
            <a:pPr fontAlgn="base">
              <a:spcBef>
                <a:spcPct val="0"/>
              </a:spcBef>
              <a:spcAft>
                <a:spcPct val="0"/>
              </a:spcAft>
            </a:pPr>
            <a:r>
              <a:rPr lang="en-US" sz="3600" dirty="0" smtClean="0">
                <a:solidFill>
                  <a:srgbClr val="FFFFFF">
                    <a:lumMod val="50000"/>
                  </a:srgbClr>
                </a:solidFill>
              </a:rPr>
              <a:t>I.</a:t>
            </a:r>
            <a:r>
              <a:rPr lang="en-US" dirty="0" smtClean="0">
                <a:solidFill>
                  <a:srgbClr val="FFFFFF">
                    <a:lumMod val="50000"/>
                  </a:srgbClr>
                </a:solidFill>
              </a:rPr>
              <a:t> </a:t>
            </a:r>
            <a:r>
              <a:rPr lang="en-US" sz="3600" dirty="0" smtClean="0">
                <a:solidFill>
                  <a:srgbClr val="FFFFFF">
                    <a:lumMod val="50000"/>
                  </a:srgbClr>
                </a:solidFill>
              </a:rPr>
              <a:t>Background: Phenology &amp; climate change</a:t>
            </a:r>
          </a:p>
        </p:txBody>
      </p:sp>
      <p:sp>
        <p:nvSpPr>
          <p:cNvPr id="18" name="TextBox 10"/>
          <p:cNvSpPr txBox="1">
            <a:spLocks noChangeArrowheads="1"/>
          </p:cNvSpPr>
          <p:nvPr/>
        </p:nvSpPr>
        <p:spPr bwMode="auto">
          <a:xfrm>
            <a:off x="47015" y="5281744"/>
            <a:ext cx="4323280" cy="1384995"/>
          </a:xfrm>
          <a:prstGeom prst="rect">
            <a:avLst/>
          </a:prstGeom>
          <a:noFill/>
          <a:ln w="9525">
            <a:noFill/>
            <a:miter lim="800000"/>
            <a:headEnd/>
            <a:tailEnd/>
          </a:ln>
        </p:spPr>
        <p:txBody>
          <a:bodyPr wrap="square">
            <a:spAutoFit/>
          </a:bodyPr>
          <a:lstStyle/>
          <a:p>
            <a:pPr fontAlgn="base">
              <a:spcBef>
                <a:spcPct val="0"/>
              </a:spcBef>
              <a:spcAft>
                <a:spcPct val="0"/>
              </a:spcAft>
            </a:pPr>
            <a:r>
              <a:rPr lang="en-US" sz="2800" b="1" dirty="0" err="1" smtClean="0">
                <a:solidFill>
                  <a:srgbClr val="000000"/>
                </a:solidFill>
              </a:rPr>
              <a:t>Phenological</a:t>
            </a:r>
            <a:r>
              <a:rPr lang="en-US" sz="2800" b="1" dirty="0" smtClean="0">
                <a:solidFill>
                  <a:srgbClr val="000000"/>
                </a:solidFill>
              </a:rPr>
              <a:t> shifts:</a:t>
            </a:r>
          </a:p>
          <a:p>
            <a:pPr fontAlgn="base">
              <a:spcBef>
                <a:spcPct val="0"/>
              </a:spcBef>
              <a:spcAft>
                <a:spcPct val="0"/>
              </a:spcAft>
            </a:pPr>
            <a:r>
              <a:rPr lang="en-US" sz="2800" b="1" dirty="0" smtClean="0">
                <a:solidFill>
                  <a:srgbClr val="000000"/>
                </a:solidFill>
              </a:rPr>
              <a:t>A biological ‘signal’ of climate change…</a:t>
            </a:r>
          </a:p>
        </p:txBody>
      </p:sp>
      <p:sp>
        <p:nvSpPr>
          <p:cNvPr id="11" name="TextBox 10"/>
          <p:cNvSpPr txBox="1"/>
          <p:nvPr/>
        </p:nvSpPr>
        <p:spPr>
          <a:xfrm>
            <a:off x="8816224" y="0"/>
            <a:ext cx="274434" cy="369332"/>
          </a:xfrm>
          <a:prstGeom prst="rect">
            <a:avLst/>
          </a:prstGeom>
          <a:noFill/>
        </p:spPr>
        <p:txBody>
          <a:bodyPr wrap="none" rtlCol="0">
            <a:spAutoFit/>
          </a:bodyPr>
          <a:lstStyle/>
          <a:p>
            <a:r>
              <a:rPr lang="en-US" dirty="0" smtClean="0"/>
              <a:t>*</a:t>
            </a:r>
            <a:endParaRPr lang="en-US" dirty="0"/>
          </a:p>
        </p:txBody>
      </p:sp>
      <p:sp>
        <p:nvSpPr>
          <p:cNvPr id="12" name="TextBox 10"/>
          <p:cNvSpPr txBox="1">
            <a:spLocks noChangeArrowheads="1"/>
          </p:cNvSpPr>
          <p:nvPr/>
        </p:nvSpPr>
        <p:spPr bwMode="auto">
          <a:xfrm>
            <a:off x="4724334" y="1550741"/>
            <a:ext cx="4323280" cy="954107"/>
          </a:xfrm>
          <a:prstGeom prst="rect">
            <a:avLst/>
          </a:prstGeom>
          <a:noFill/>
          <a:ln w="9525">
            <a:noFill/>
            <a:miter lim="800000"/>
            <a:headEnd/>
            <a:tailEnd/>
          </a:ln>
        </p:spPr>
        <p:txBody>
          <a:bodyPr wrap="square">
            <a:spAutoFit/>
          </a:bodyPr>
          <a:lstStyle/>
          <a:p>
            <a:pPr algn="r" fontAlgn="base">
              <a:spcBef>
                <a:spcPct val="0"/>
              </a:spcBef>
              <a:spcAft>
                <a:spcPct val="0"/>
              </a:spcAft>
            </a:pPr>
            <a:r>
              <a:rPr lang="en-US" sz="2800" b="1" dirty="0" smtClean="0">
                <a:solidFill>
                  <a:srgbClr val="000000"/>
                </a:solidFill>
              </a:rPr>
              <a:t>This matters for plants AND interacting species!</a:t>
            </a:r>
          </a:p>
        </p:txBody>
      </p:sp>
    </p:spTree>
    <p:extLst>
      <p:ext uri="{BB962C8B-B14F-4D97-AF65-F5344CB8AC3E}">
        <p14:creationId xmlns:p14="http://schemas.microsoft.com/office/powerpoint/2010/main" val="16628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4"/>
                                        </p:tgtEl>
                                      </p:cBhvr>
                                      <p:by x="50000" y="50000"/>
                                    </p:animScale>
                                  </p:childTnLst>
                                </p:cTn>
                              </p:par>
                              <p:par>
                                <p:cTn id="9" presetID="35" presetClass="path" presetSubtype="0" accel="50000" decel="50000" fill="hold" nodeType="withEffect">
                                  <p:stCondLst>
                                    <p:cond delay="0"/>
                                  </p:stCondLst>
                                  <p:childTnLst>
                                    <p:animMotion origin="layout" path="M -1.11111E-6 -7.40741E-7 L -0.19826 -7.40741E-7 " pathEditMode="relative" rAng="0" ptsTypes="AA">
                                      <p:cBhvr>
                                        <p:cTn id="10" dur="2000" fill="hold"/>
                                        <p:tgtEl>
                                          <p:spTgt spid="1028"/>
                                        </p:tgtEl>
                                        <p:attrNameLst>
                                          <p:attrName>ppt_x</p:attrName>
                                          <p:attrName>ppt_y</p:attrName>
                                        </p:attrNameLst>
                                      </p:cBhvr>
                                      <p:rCtr x="-9913" y="0"/>
                                    </p:animMotion>
                                  </p:childTnLst>
                                </p:cTn>
                              </p:par>
                              <p:par>
                                <p:cTn id="11" presetID="35" presetClass="path" presetSubtype="0" accel="50000" decel="50000" fill="hold" nodeType="withEffect">
                                  <p:stCondLst>
                                    <p:cond delay="0"/>
                                  </p:stCondLst>
                                  <p:childTnLst>
                                    <p:animMotion origin="layout" path="M -1.94444E-6 -1.85185E-6 L -0.18576 -0.00069 " pathEditMode="relative" rAng="0" ptsTypes="AA">
                                      <p:cBhvr>
                                        <p:cTn id="12" dur="2000" fill="hold"/>
                                        <p:tgtEl>
                                          <p:spTgt spid="2"/>
                                        </p:tgtEl>
                                        <p:attrNameLst>
                                          <p:attrName>ppt_x</p:attrName>
                                          <p:attrName>ppt_y</p:attrName>
                                        </p:attrNameLst>
                                      </p:cBhvr>
                                      <p:rCtr x="-9288" y="-46"/>
                                    </p:animMotion>
                                  </p:childTnLst>
                                </p:cTn>
                              </p:par>
                              <p:par>
                                <p:cTn id="13" presetID="35" presetClass="path" presetSubtype="0" accel="50000" decel="50000" fill="hold" nodeType="withEffect">
                                  <p:stCondLst>
                                    <p:cond delay="0"/>
                                  </p:stCondLst>
                                  <p:childTnLst>
                                    <p:animMotion origin="layout" path="M 4.44444E-6 1.11111E-6 L -0.20278 0.00023 " pathEditMode="relative" rAng="0" ptsTypes="AA">
                                      <p:cBhvr>
                                        <p:cTn id="14" dur="2000" fill="hold"/>
                                        <p:tgtEl>
                                          <p:spTgt spid="31"/>
                                        </p:tgtEl>
                                        <p:attrNameLst>
                                          <p:attrName>ppt_x</p:attrName>
                                          <p:attrName>ppt_y</p:attrName>
                                        </p:attrNameLst>
                                      </p:cBhvr>
                                      <p:rCtr x="-10139" y="0"/>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202144" y="274637"/>
            <a:ext cx="3916628" cy="1242987"/>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4000" b="1" i="0" u="none" strike="noStrike" cap="none" dirty="0">
                <a:solidFill>
                  <a:srgbClr val="4F6128"/>
                </a:solidFill>
                <a:latin typeface="Calibri"/>
                <a:ea typeface="Calibri"/>
                <a:cs typeface="Calibri"/>
                <a:sym typeface="Calibri"/>
              </a:rPr>
              <a:t>Glacier Lily</a:t>
            </a:r>
            <a:r>
              <a:rPr lang="en-US" sz="4000" b="0" i="0" u="none" strike="noStrike" cap="none" dirty="0">
                <a:solidFill>
                  <a:srgbClr val="4F6128"/>
                </a:solidFill>
                <a:latin typeface="Calibri"/>
                <a:ea typeface="Calibri"/>
                <a:cs typeface="Calibri"/>
                <a:sym typeface="Calibri"/>
              </a:rPr>
              <a:t/>
            </a:r>
            <a:br>
              <a:rPr lang="en-US" sz="4000" b="0" i="0" u="none" strike="noStrike" cap="none" dirty="0">
                <a:solidFill>
                  <a:srgbClr val="4F6128"/>
                </a:solidFill>
                <a:latin typeface="Calibri"/>
                <a:ea typeface="Calibri"/>
                <a:cs typeface="Calibri"/>
                <a:sym typeface="Calibri"/>
              </a:rPr>
            </a:br>
            <a:r>
              <a:rPr lang="en-US" sz="2400" b="0" i="1" u="none" strike="noStrike" cap="none" dirty="0" err="1">
                <a:solidFill>
                  <a:srgbClr val="4F6128"/>
                </a:solidFill>
                <a:latin typeface="Calibri"/>
                <a:ea typeface="Calibri"/>
                <a:cs typeface="Calibri"/>
                <a:sym typeface="Calibri"/>
              </a:rPr>
              <a:t>Erythronium</a:t>
            </a:r>
            <a:r>
              <a:rPr lang="en-US" sz="2400" b="0" i="1" u="none" strike="noStrike" cap="none" dirty="0">
                <a:solidFill>
                  <a:srgbClr val="4F6128"/>
                </a:solidFill>
                <a:latin typeface="Calibri"/>
                <a:ea typeface="Calibri"/>
                <a:cs typeface="Calibri"/>
                <a:sym typeface="Calibri"/>
              </a:rPr>
              <a:t> </a:t>
            </a:r>
            <a:r>
              <a:rPr lang="en-US" sz="2400" b="0" i="1" u="none" strike="noStrike" cap="none" dirty="0" err="1">
                <a:solidFill>
                  <a:srgbClr val="4F6128"/>
                </a:solidFill>
                <a:latin typeface="Calibri"/>
                <a:ea typeface="Calibri"/>
                <a:cs typeface="Calibri"/>
                <a:sym typeface="Calibri"/>
              </a:rPr>
              <a:t>grandiflorum</a:t>
            </a:r>
            <a:endParaRPr lang="en-US" sz="2400" b="0" i="1" u="none" strike="noStrike" cap="none" dirty="0">
              <a:solidFill>
                <a:srgbClr val="4F6128"/>
              </a:solidFill>
              <a:latin typeface="Calibri"/>
              <a:ea typeface="Calibri"/>
              <a:cs typeface="Calibri"/>
              <a:sym typeface="Calibri"/>
            </a:endParaRPr>
          </a:p>
        </p:txBody>
      </p:sp>
      <p:sp>
        <p:nvSpPr>
          <p:cNvPr id="729" name="Shape 729"/>
          <p:cNvSpPr txBox="1"/>
          <p:nvPr/>
        </p:nvSpPr>
        <p:spPr>
          <a:xfrm>
            <a:off x="202144" y="1517625"/>
            <a:ext cx="3095946" cy="4416594"/>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First to flower</a:t>
            </a: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Releasing Seed: round, in a brown, paper thin structure</a:t>
            </a:r>
          </a:p>
          <a:p>
            <a:pPr marL="0" marR="0" lvl="0" indent="0" algn="l" rtl="0">
              <a:spcBef>
                <a:spcPts val="0"/>
              </a:spcBef>
              <a:buNone/>
            </a:pPr>
            <a:endParaRPr sz="2400" dirty="0">
              <a:solidFill>
                <a:schemeClr val="dk1"/>
              </a:solidFill>
              <a:latin typeface="Calibri"/>
              <a:ea typeface="Calibri"/>
              <a:cs typeface="Calibri"/>
              <a:sym typeface="Calibri"/>
            </a:endParaRPr>
          </a:p>
          <a:p>
            <a:pPr marL="0" marR="0" lvl="0" indent="0" algn="l" rtl="0">
              <a:spcBef>
                <a:spcPts val="0"/>
              </a:spcBef>
              <a:buSzPct val="25000"/>
              <a:buNone/>
            </a:pPr>
            <a:r>
              <a:rPr lang="en-US" sz="2400" dirty="0">
                <a:solidFill>
                  <a:schemeClr val="dk1"/>
                </a:solidFill>
                <a:latin typeface="Calibri"/>
                <a:ea typeface="Calibri"/>
                <a:cs typeface="Calibri"/>
                <a:sym typeface="Calibri"/>
              </a:rPr>
              <a:t>*Look carefully, if there are no seeds inside the structure, please do not record releasing seed.*</a:t>
            </a:r>
          </a:p>
          <a:p>
            <a:pPr marL="285750" marR="0" lvl="0" indent="-285750" algn="l" rtl="0">
              <a:spcBef>
                <a:spcPts val="0"/>
              </a:spcBef>
              <a:buClr>
                <a:schemeClr val="dk1"/>
              </a:buClr>
              <a:buFont typeface="Arial"/>
              <a:buNone/>
            </a:pPr>
            <a:endParaRPr sz="1700" dirty="0">
              <a:solidFill>
                <a:schemeClr val="dk1"/>
              </a:solidFill>
              <a:latin typeface="Calibri"/>
              <a:ea typeface="Calibri"/>
              <a:cs typeface="Calibri"/>
              <a:sym typeface="Calibri"/>
            </a:endParaRPr>
          </a:p>
        </p:txBody>
      </p:sp>
      <p:sp>
        <p:nvSpPr>
          <p:cNvPr id="730" name="Shape 730"/>
          <p:cNvSpPr txBox="1"/>
          <p:nvPr/>
        </p:nvSpPr>
        <p:spPr>
          <a:xfrm>
            <a:off x="8491817" y="0"/>
            <a:ext cx="652183"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p:txBody>
      </p:sp>
      <p:pic>
        <p:nvPicPr>
          <p:cNvPr id="16" name="Picture 15">
            <a:extLst>
              <a:ext uri="{FF2B5EF4-FFF2-40B4-BE49-F238E27FC236}">
                <a16:creationId xmlns:a16="http://schemas.microsoft.com/office/drawing/2014/main" id="{FC2F1526-2C36-A74F-87BC-7C9349A42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30" y="1517624"/>
            <a:ext cx="3429899" cy="4718912"/>
          </a:xfrm>
          <a:prstGeom prst="rect">
            <a:avLst/>
          </a:prstGeom>
        </p:spPr>
      </p:pic>
      <p:sp>
        <p:nvSpPr>
          <p:cNvPr id="18" name="Shape 486"/>
          <p:cNvSpPr txBox="1"/>
          <p:nvPr/>
        </p:nvSpPr>
        <p:spPr>
          <a:xfrm>
            <a:off x="4305300" y="2143125"/>
            <a:ext cx="4419600" cy="341631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Small plant (6-16 inches)</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Buds through snow (early!)</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Opposite, basal leaves</a:t>
            </a:r>
            <a:endParaRPr lang="en-US"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71000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202144" y="274637"/>
            <a:ext cx="3916628" cy="1242987"/>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4000" b="1" i="0" u="none" strike="noStrike" cap="none" dirty="0">
                <a:solidFill>
                  <a:srgbClr val="4F6128"/>
                </a:solidFill>
                <a:latin typeface="Calibri"/>
                <a:ea typeface="Calibri"/>
                <a:cs typeface="Calibri"/>
                <a:sym typeface="Calibri"/>
              </a:rPr>
              <a:t>Glacier Lily</a:t>
            </a:r>
            <a:r>
              <a:rPr lang="en-US" sz="4000" b="0" i="0" u="none" strike="noStrike" cap="none" dirty="0">
                <a:solidFill>
                  <a:srgbClr val="4F6128"/>
                </a:solidFill>
                <a:latin typeface="Calibri"/>
                <a:ea typeface="Calibri"/>
                <a:cs typeface="Calibri"/>
                <a:sym typeface="Calibri"/>
              </a:rPr>
              <a:t/>
            </a:r>
            <a:br>
              <a:rPr lang="en-US" sz="4000" b="0" i="0" u="none" strike="noStrike" cap="none" dirty="0">
                <a:solidFill>
                  <a:srgbClr val="4F6128"/>
                </a:solidFill>
                <a:latin typeface="Calibri"/>
                <a:ea typeface="Calibri"/>
                <a:cs typeface="Calibri"/>
                <a:sym typeface="Calibri"/>
              </a:rPr>
            </a:br>
            <a:r>
              <a:rPr lang="en-US" sz="2400" b="0" i="1" u="none" strike="noStrike" cap="none" dirty="0" err="1">
                <a:solidFill>
                  <a:srgbClr val="4F6128"/>
                </a:solidFill>
                <a:latin typeface="Calibri"/>
                <a:ea typeface="Calibri"/>
                <a:cs typeface="Calibri"/>
                <a:sym typeface="Calibri"/>
              </a:rPr>
              <a:t>Erythronium</a:t>
            </a:r>
            <a:r>
              <a:rPr lang="en-US" sz="2400" b="0" i="1" u="none" strike="noStrike" cap="none" dirty="0">
                <a:solidFill>
                  <a:srgbClr val="4F6128"/>
                </a:solidFill>
                <a:latin typeface="Calibri"/>
                <a:ea typeface="Calibri"/>
                <a:cs typeface="Calibri"/>
                <a:sym typeface="Calibri"/>
              </a:rPr>
              <a:t> </a:t>
            </a:r>
            <a:r>
              <a:rPr lang="en-US" sz="2400" b="0" i="1" u="none" strike="noStrike" cap="none" dirty="0" err="1">
                <a:solidFill>
                  <a:srgbClr val="4F6128"/>
                </a:solidFill>
                <a:latin typeface="Calibri"/>
                <a:ea typeface="Calibri"/>
                <a:cs typeface="Calibri"/>
                <a:sym typeface="Calibri"/>
              </a:rPr>
              <a:t>grandiflorum</a:t>
            </a:r>
            <a:endParaRPr lang="en-US" sz="2400" b="0" i="1" u="none" strike="noStrike" cap="none" dirty="0">
              <a:solidFill>
                <a:srgbClr val="4F6128"/>
              </a:solidFill>
              <a:latin typeface="Calibri"/>
              <a:ea typeface="Calibri"/>
              <a:cs typeface="Calibri"/>
              <a:sym typeface="Calibri"/>
            </a:endParaRPr>
          </a:p>
        </p:txBody>
      </p:sp>
      <p:sp>
        <p:nvSpPr>
          <p:cNvPr id="729" name="Shape 729"/>
          <p:cNvSpPr txBox="1"/>
          <p:nvPr/>
        </p:nvSpPr>
        <p:spPr>
          <a:xfrm>
            <a:off x="202144" y="1517625"/>
            <a:ext cx="3644642" cy="4416594"/>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First to </a:t>
            </a:r>
            <a:r>
              <a:rPr lang="en-US" sz="2400" dirty="0" smtClean="0">
                <a:solidFill>
                  <a:schemeClr val="dk1"/>
                </a:solidFill>
                <a:latin typeface="Calibri"/>
                <a:ea typeface="Calibri"/>
                <a:cs typeface="Calibri"/>
                <a:sym typeface="Calibri"/>
              </a:rPr>
              <a:t>flower</a:t>
            </a:r>
          </a:p>
          <a:p>
            <a:pPr marL="285750" marR="0" lvl="0" indent="-28575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Fruits can be green or brown</a:t>
            </a: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Releasing Seed: round seed visible inside a brown, paper thin structure</a:t>
            </a:r>
          </a:p>
          <a:p>
            <a:pPr marL="0" marR="0" lvl="0" indent="0" algn="l" rtl="0">
              <a:spcBef>
                <a:spcPts val="0"/>
              </a:spcBef>
              <a:buNone/>
            </a:pPr>
            <a:endParaRPr sz="2400" dirty="0">
              <a:solidFill>
                <a:schemeClr val="dk1"/>
              </a:solidFill>
              <a:latin typeface="Calibri"/>
              <a:ea typeface="Calibri"/>
              <a:cs typeface="Calibri"/>
              <a:sym typeface="Calibri"/>
            </a:endParaRPr>
          </a:p>
          <a:p>
            <a:pPr marL="0" marR="0" lvl="0" indent="0" algn="l" rtl="0">
              <a:spcBef>
                <a:spcPts val="0"/>
              </a:spcBef>
              <a:buSzPct val="25000"/>
              <a:buNone/>
            </a:pPr>
            <a:r>
              <a:rPr lang="en-US" sz="2400" dirty="0" smtClean="0">
                <a:solidFill>
                  <a:schemeClr val="dk1"/>
                </a:solidFill>
                <a:latin typeface="Calibri"/>
                <a:ea typeface="Calibri"/>
                <a:cs typeface="Calibri"/>
                <a:sym typeface="Calibri"/>
              </a:rPr>
              <a:t>*If there </a:t>
            </a:r>
            <a:r>
              <a:rPr lang="en-US" sz="2400" dirty="0">
                <a:solidFill>
                  <a:schemeClr val="dk1"/>
                </a:solidFill>
                <a:latin typeface="Calibri"/>
                <a:ea typeface="Calibri"/>
                <a:cs typeface="Calibri"/>
                <a:sym typeface="Calibri"/>
              </a:rPr>
              <a:t>are no seeds inside the structure, </a:t>
            </a:r>
            <a:r>
              <a:rPr lang="en-US" sz="2400" dirty="0" smtClean="0">
                <a:solidFill>
                  <a:schemeClr val="dk1"/>
                </a:solidFill>
                <a:latin typeface="Calibri"/>
                <a:ea typeface="Calibri"/>
                <a:cs typeface="Calibri"/>
                <a:sym typeface="Calibri"/>
              </a:rPr>
              <a:t>it is no longer releasing </a:t>
            </a:r>
            <a:r>
              <a:rPr lang="en-US" sz="2400" dirty="0">
                <a:solidFill>
                  <a:schemeClr val="dk1"/>
                </a:solidFill>
                <a:latin typeface="Calibri"/>
                <a:ea typeface="Calibri"/>
                <a:cs typeface="Calibri"/>
                <a:sym typeface="Calibri"/>
              </a:rPr>
              <a:t>seed.*</a:t>
            </a:r>
          </a:p>
          <a:p>
            <a:pPr marL="285750" marR="0" lvl="0" indent="-285750" algn="l" rtl="0">
              <a:spcBef>
                <a:spcPts val="0"/>
              </a:spcBef>
              <a:buClr>
                <a:schemeClr val="dk1"/>
              </a:buClr>
              <a:buFont typeface="Arial"/>
              <a:buNone/>
            </a:pPr>
            <a:endParaRPr sz="1700" dirty="0">
              <a:solidFill>
                <a:schemeClr val="dk1"/>
              </a:solidFill>
              <a:latin typeface="Calibri"/>
              <a:ea typeface="Calibri"/>
              <a:cs typeface="Calibri"/>
              <a:sym typeface="Calibri"/>
            </a:endParaRPr>
          </a:p>
        </p:txBody>
      </p:sp>
      <p:sp>
        <p:nvSpPr>
          <p:cNvPr id="730" name="Shape 730"/>
          <p:cNvSpPr txBox="1"/>
          <p:nvPr/>
        </p:nvSpPr>
        <p:spPr>
          <a:xfrm>
            <a:off x="8491817" y="0"/>
            <a:ext cx="652183"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p:txBody>
      </p:sp>
      <p:grpSp>
        <p:nvGrpSpPr>
          <p:cNvPr id="731" name="Shape 731"/>
          <p:cNvGrpSpPr/>
          <p:nvPr/>
        </p:nvGrpSpPr>
        <p:grpSpPr>
          <a:xfrm>
            <a:off x="3805129" y="1017526"/>
            <a:ext cx="5135450" cy="5080000"/>
            <a:chOff x="211005" y="267248"/>
            <a:chExt cx="5135450" cy="5080000"/>
          </a:xfrm>
        </p:grpSpPr>
        <p:pic>
          <p:nvPicPr>
            <p:cNvPr id="732" name="Shape 732" descr="C:\Documents and Settings\Mountain hemlock\My Documents\Dropbox\Mt.Rainier\MeadoWatch\Pictures\Pictures of Focal Species\AllPhenophases\polygonum.jpg"/>
            <p:cNvPicPr preferRelativeResize="0"/>
            <p:nvPr/>
          </p:nvPicPr>
          <p:blipFill rotWithShape="1">
            <a:blip r:embed="rId3">
              <a:alphaModFix/>
            </a:blip>
            <a:srcRect/>
            <a:stretch/>
          </p:blipFill>
          <p:spPr>
            <a:xfrm>
              <a:off x="261815" y="267248"/>
              <a:ext cx="5080000" cy="5080000"/>
            </a:xfrm>
            <a:prstGeom prst="rect">
              <a:avLst/>
            </a:prstGeom>
            <a:noFill/>
            <a:ln>
              <a:noFill/>
            </a:ln>
          </p:spPr>
        </p:pic>
        <p:pic>
          <p:nvPicPr>
            <p:cNvPr id="733" name="Shape 733"/>
            <p:cNvPicPr preferRelativeResize="0"/>
            <p:nvPr/>
          </p:nvPicPr>
          <p:blipFill rotWithShape="1">
            <a:blip r:embed="rId4">
              <a:alphaModFix/>
            </a:blip>
            <a:srcRect l="4216" t="24225" r="25639" b="22442"/>
            <a:stretch/>
          </p:blipFill>
          <p:spPr>
            <a:xfrm>
              <a:off x="2801816" y="267248"/>
              <a:ext cx="2536091" cy="2549004"/>
            </a:xfrm>
            <a:prstGeom prst="rect">
              <a:avLst/>
            </a:prstGeom>
            <a:noFill/>
            <a:ln>
              <a:noFill/>
            </a:ln>
          </p:spPr>
        </p:pic>
        <p:pic>
          <p:nvPicPr>
            <p:cNvPr id="734" name="Shape 734" descr="https://c2.staticflickr.com/6/5586/14975823888_7e4049f91c_h.jpg"/>
            <p:cNvPicPr preferRelativeResize="0"/>
            <p:nvPr/>
          </p:nvPicPr>
          <p:blipFill rotWithShape="1">
            <a:blip r:embed="rId5">
              <a:alphaModFix/>
            </a:blip>
            <a:srcRect l="17720" t="8765" b="45501"/>
            <a:stretch/>
          </p:blipFill>
          <p:spPr>
            <a:xfrm>
              <a:off x="2806455" y="2807249"/>
              <a:ext cx="2540000" cy="2522843"/>
            </a:xfrm>
            <a:prstGeom prst="rect">
              <a:avLst/>
            </a:prstGeom>
            <a:noFill/>
            <a:ln>
              <a:noFill/>
            </a:ln>
          </p:spPr>
        </p:pic>
        <p:pic>
          <p:nvPicPr>
            <p:cNvPr id="735" name="Shape 735"/>
            <p:cNvPicPr preferRelativeResize="0"/>
            <p:nvPr/>
          </p:nvPicPr>
          <p:blipFill rotWithShape="1">
            <a:blip r:embed="rId6">
              <a:alphaModFix/>
            </a:blip>
            <a:srcRect l="9004" t="9482" r="5006" b="25506"/>
            <a:stretch/>
          </p:blipFill>
          <p:spPr>
            <a:xfrm>
              <a:off x="265722" y="2790198"/>
              <a:ext cx="2531454" cy="2551845"/>
            </a:xfrm>
            <a:prstGeom prst="rect">
              <a:avLst/>
            </a:prstGeom>
            <a:noFill/>
            <a:ln>
              <a:noFill/>
            </a:ln>
          </p:spPr>
        </p:pic>
        <p:pic>
          <p:nvPicPr>
            <p:cNvPr id="736" name="Shape 736"/>
            <p:cNvPicPr preferRelativeResize="0"/>
            <p:nvPr/>
          </p:nvPicPr>
          <p:blipFill rotWithShape="1">
            <a:blip r:embed="rId7">
              <a:alphaModFix/>
            </a:blip>
            <a:srcRect t="22451" r="24169" b="20622"/>
            <a:stretch/>
          </p:blipFill>
          <p:spPr>
            <a:xfrm>
              <a:off x="284432" y="291883"/>
              <a:ext cx="2522023" cy="2524369"/>
            </a:xfrm>
            <a:prstGeom prst="rect">
              <a:avLst/>
            </a:prstGeom>
            <a:noFill/>
            <a:ln>
              <a:noFill/>
            </a:ln>
          </p:spPr>
        </p:pic>
        <p:grpSp>
          <p:nvGrpSpPr>
            <p:cNvPr id="737" name="Shape 737"/>
            <p:cNvGrpSpPr/>
            <p:nvPr/>
          </p:nvGrpSpPr>
          <p:grpSpPr>
            <a:xfrm>
              <a:off x="211005" y="2257364"/>
              <a:ext cx="5126903" cy="3027956"/>
              <a:chOff x="226635" y="2327107"/>
              <a:chExt cx="5126903" cy="3027956"/>
            </a:xfrm>
          </p:grpSpPr>
          <p:sp>
            <p:nvSpPr>
              <p:cNvPr id="738" name="Shape 738"/>
              <p:cNvSpPr txBox="1"/>
              <p:nvPr/>
            </p:nvSpPr>
            <p:spPr>
              <a:xfrm>
                <a:off x="265723" y="2327107"/>
                <a:ext cx="2530719"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Budding</a:t>
                </a:r>
              </a:p>
            </p:txBody>
          </p:sp>
          <p:sp>
            <p:nvSpPr>
              <p:cNvPr id="739" name="Shape 739"/>
              <p:cNvSpPr txBox="1"/>
              <p:nvPr/>
            </p:nvSpPr>
            <p:spPr>
              <a:xfrm>
                <a:off x="2796442" y="2345583"/>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Flowering</a:t>
                </a:r>
              </a:p>
            </p:txBody>
          </p:sp>
          <p:sp>
            <p:nvSpPr>
              <p:cNvPr id="740" name="Shape 740"/>
              <p:cNvSpPr txBox="1"/>
              <p:nvPr/>
            </p:nvSpPr>
            <p:spPr>
              <a:xfrm>
                <a:off x="2784714" y="4879192"/>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Releasing Seeds</a:t>
                </a:r>
              </a:p>
            </p:txBody>
          </p:sp>
          <p:sp>
            <p:nvSpPr>
              <p:cNvPr id="741" name="Shape 741"/>
              <p:cNvSpPr txBox="1"/>
              <p:nvPr/>
            </p:nvSpPr>
            <p:spPr>
              <a:xfrm>
                <a:off x="226635" y="4893398"/>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Fruiting</a:t>
                </a:r>
              </a:p>
            </p:txBody>
          </p:sp>
        </p:grpSp>
      </p:grpSp>
    </p:spTree>
    <p:extLst>
      <p:ext uri="{BB962C8B-B14F-4D97-AF65-F5344CB8AC3E}">
        <p14:creationId xmlns:p14="http://schemas.microsoft.com/office/powerpoint/2010/main" val="3183162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204715" y="199575"/>
            <a:ext cx="4537881" cy="1301678"/>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4000" b="1" i="0" u="none" strike="noStrike" cap="none">
                <a:solidFill>
                  <a:srgbClr val="4F6128"/>
                </a:solidFill>
                <a:latin typeface="Calibri"/>
                <a:ea typeface="Calibri"/>
                <a:cs typeface="Calibri"/>
                <a:sym typeface="Calibri"/>
              </a:rPr>
              <a:t>Scarlet Paintbrush</a:t>
            </a:r>
            <a:br>
              <a:rPr lang="en-US" sz="4000" b="1" i="0" u="none" strike="noStrike" cap="none">
                <a:solidFill>
                  <a:srgbClr val="4F6128"/>
                </a:solidFill>
                <a:latin typeface="Calibri"/>
                <a:ea typeface="Calibri"/>
                <a:cs typeface="Calibri"/>
                <a:sym typeface="Calibri"/>
              </a:rPr>
            </a:br>
            <a:r>
              <a:rPr lang="en-US" sz="2800" b="0" i="1" u="none" strike="noStrike" cap="none">
                <a:solidFill>
                  <a:srgbClr val="4F6128"/>
                </a:solidFill>
                <a:latin typeface="Calibri"/>
                <a:ea typeface="Calibri"/>
                <a:cs typeface="Calibri"/>
                <a:sym typeface="Calibri"/>
              </a:rPr>
              <a:t>Castilleja miniata</a:t>
            </a:r>
          </a:p>
        </p:txBody>
      </p:sp>
      <p:sp>
        <p:nvSpPr>
          <p:cNvPr id="749" name="Shape 749"/>
          <p:cNvSpPr txBox="1"/>
          <p:nvPr/>
        </p:nvSpPr>
        <p:spPr>
          <a:xfrm>
            <a:off x="8491817" y="0"/>
            <a:ext cx="652183"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p:txBody>
      </p:sp>
      <p:pic>
        <p:nvPicPr>
          <p:cNvPr id="14" name="Picture 13">
            <a:extLst>
              <a:ext uri="{FF2B5EF4-FFF2-40B4-BE49-F238E27FC236}">
                <a16:creationId xmlns:a16="http://schemas.microsoft.com/office/drawing/2014/main" id="{820BD5F1-82AF-BF44-A4DB-C244E8196E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75" t="16794" r="7167" b="6700"/>
          <a:stretch/>
        </p:blipFill>
        <p:spPr>
          <a:xfrm>
            <a:off x="315309" y="1608083"/>
            <a:ext cx="3738507" cy="4698124"/>
          </a:xfrm>
          <a:prstGeom prst="rect">
            <a:avLst/>
          </a:prstGeom>
        </p:spPr>
      </p:pic>
      <p:sp>
        <p:nvSpPr>
          <p:cNvPr id="16" name="Shape 486"/>
          <p:cNvSpPr txBox="1"/>
          <p:nvPr/>
        </p:nvSpPr>
        <p:spPr>
          <a:xfrm>
            <a:off x="4305300" y="2143125"/>
            <a:ext cx="4419600" cy="341631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Small plant (5-10 inches)</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Leaves have NO LOBES (distinguishes this plant from Magenta paintbrush)</a:t>
            </a:r>
            <a:endParaRPr lang="en-US"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45476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204715" y="199575"/>
            <a:ext cx="4537881" cy="1301678"/>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4000" b="1" i="0" u="none" strike="noStrike" cap="none">
                <a:solidFill>
                  <a:srgbClr val="4F6128"/>
                </a:solidFill>
                <a:latin typeface="Calibri"/>
                <a:ea typeface="Calibri"/>
                <a:cs typeface="Calibri"/>
                <a:sym typeface="Calibri"/>
              </a:rPr>
              <a:t>Scarlet Paintbrush</a:t>
            </a:r>
            <a:br>
              <a:rPr lang="en-US" sz="4000" b="1" i="0" u="none" strike="noStrike" cap="none">
                <a:solidFill>
                  <a:srgbClr val="4F6128"/>
                </a:solidFill>
                <a:latin typeface="Calibri"/>
                <a:ea typeface="Calibri"/>
                <a:cs typeface="Calibri"/>
                <a:sym typeface="Calibri"/>
              </a:rPr>
            </a:br>
            <a:r>
              <a:rPr lang="en-US" sz="2800" b="0" i="1" u="none" strike="noStrike" cap="none">
                <a:solidFill>
                  <a:srgbClr val="4F6128"/>
                </a:solidFill>
                <a:latin typeface="Calibri"/>
                <a:ea typeface="Calibri"/>
                <a:cs typeface="Calibri"/>
                <a:sym typeface="Calibri"/>
              </a:rPr>
              <a:t>Castilleja miniata</a:t>
            </a:r>
          </a:p>
        </p:txBody>
      </p:sp>
      <p:sp>
        <p:nvSpPr>
          <p:cNvPr id="748" name="Shape 748"/>
          <p:cNvSpPr txBox="1"/>
          <p:nvPr/>
        </p:nvSpPr>
        <p:spPr>
          <a:xfrm>
            <a:off x="293915" y="1773653"/>
            <a:ext cx="3267603" cy="4062651"/>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Very </a:t>
            </a:r>
            <a:r>
              <a:rPr lang="en-US" sz="2400" dirty="0">
                <a:solidFill>
                  <a:schemeClr val="dk1"/>
                </a:solidFill>
                <a:latin typeface="Calibri"/>
                <a:ea typeface="Calibri"/>
                <a:cs typeface="Calibri"/>
                <a:sym typeface="Calibri"/>
              </a:rPr>
              <a:t>vibrant scarlet red bracts. </a:t>
            </a:r>
            <a:endParaRPr lang="en-US" sz="2400" dirty="0" smtClean="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When red / orange bracts are visible, </a:t>
            </a:r>
            <a:r>
              <a:rPr lang="en-US" sz="2400" dirty="0" smtClean="0">
                <a:solidFill>
                  <a:schemeClr val="dk1"/>
                </a:solidFill>
                <a:latin typeface="Calibri"/>
                <a:ea typeface="Calibri"/>
                <a:cs typeface="Calibri"/>
                <a:sym typeface="Calibri"/>
              </a:rPr>
              <a:t>is </a:t>
            </a:r>
            <a:r>
              <a:rPr lang="en-US" sz="2400" dirty="0" err="1" smtClean="0">
                <a:solidFill>
                  <a:schemeClr val="dk1"/>
                </a:solidFill>
                <a:latin typeface="Calibri"/>
                <a:ea typeface="Calibri"/>
                <a:cs typeface="Calibri"/>
                <a:sym typeface="Calibri"/>
              </a:rPr>
              <a:t>is</a:t>
            </a:r>
            <a:r>
              <a:rPr lang="en-US" sz="2400" dirty="0" smtClean="0">
                <a:solidFill>
                  <a:schemeClr val="dk1"/>
                </a:solidFill>
                <a:latin typeface="Calibri"/>
                <a:ea typeface="Calibri"/>
                <a:cs typeface="Calibri"/>
                <a:sym typeface="Calibri"/>
              </a:rPr>
              <a:t> </a:t>
            </a:r>
            <a:r>
              <a:rPr lang="en-US" sz="2400" i="1" dirty="0" smtClean="0">
                <a:solidFill>
                  <a:schemeClr val="dk1"/>
                </a:solidFill>
                <a:latin typeface="Calibri"/>
                <a:ea typeface="Calibri"/>
                <a:cs typeface="Calibri"/>
                <a:sym typeface="Calibri"/>
              </a:rPr>
              <a:t>o</a:t>
            </a:r>
            <a:r>
              <a:rPr lang="en-US" sz="2400" i="1" dirty="0" smtClean="0">
                <a:solidFill>
                  <a:schemeClr val="dk1"/>
                </a:solidFill>
                <a:latin typeface="Calibri"/>
                <a:ea typeface="Calibri"/>
                <a:cs typeface="Calibri"/>
                <a:sym typeface="Calibri"/>
              </a:rPr>
              <a:t>nl</a:t>
            </a:r>
            <a:r>
              <a:rPr lang="en-US" sz="2400" i="1" dirty="0" smtClean="0">
                <a:solidFill>
                  <a:schemeClr val="dk1"/>
                </a:solidFill>
                <a:latin typeface="Calibri"/>
                <a:ea typeface="Calibri"/>
                <a:cs typeface="Calibri"/>
                <a:sym typeface="Calibri"/>
              </a:rPr>
              <a:t>y</a:t>
            </a:r>
            <a:r>
              <a:rPr lang="en-US" sz="2400" dirty="0" smtClean="0">
                <a:solidFill>
                  <a:schemeClr val="dk1"/>
                </a:solidFill>
                <a:latin typeface="Calibri"/>
                <a:ea typeface="Calibri"/>
                <a:cs typeface="Calibri"/>
                <a:sym typeface="Calibri"/>
              </a:rPr>
              <a:t> flowering when yellow flowers (spikes) are visible; otherwise mark it as budding. </a:t>
            </a:r>
            <a:endParaRPr lang="en-US" sz="2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endParaRPr sz="2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Releasing Seed: Seed pods crack open and rattle</a:t>
            </a: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dirty="0">
              <a:solidFill>
                <a:schemeClr val="dk1"/>
              </a:solidFill>
              <a:latin typeface="Calibri"/>
              <a:ea typeface="Calibri"/>
              <a:cs typeface="Calibri"/>
              <a:sym typeface="Calibri"/>
            </a:endParaRPr>
          </a:p>
        </p:txBody>
      </p:sp>
      <p:sp>
        <p:nvSpPr>
          <p:cNvPr id="749" name="Shape 749"/>
          <p:cNvSpPr txBox="1"/>
          <p:nvPr/>
        </p:nvSpPr>
        <p:spPr>
          <a:xfrm>
            <a:off x="8491817" y="0"/>
            <a:ext cx="652183"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p:txBody>
      </p:sp>
      <p:pic>
        <p:nvPicPr>
          <p:cNvPr id="750" name="Shape 750"/>
          <p:cNvPicPr preferRelativeResize="0"/>
          <p:nvPr/>
        </p:nvPicPr>
        <p:blipFill rotWithShape="1">
          <a:blip r:embed="rId3">
            <a:alphaModFix/>
          </a:blip>
          <a:srcRect l="15240" t="4308" r="17940" b="54936"/>
          <a:stretch/>
        </p:blipFill>
        <p:spPr>
          <a:xfrm>
            <a:off x="6219582" y="3721648"/>
            <a:ext cx="2691398" cy="2677337"/>
          </a:xfrm>
          <a:prstGeom prst="rect">
            <a:avLst/>
          </a:prstGeom>
          <a:noFill/>
          <a:ln>
            <a:noFill/>
          </a:ln>
        </p:spPr>
      </p:pic>
      <p:pic>
        <p:nvPicPr>
          <p:cNvPr id="751" name="Shape 751"/>
          <p:cNvPicPr preferRelativeResize="0"/>
          <p:nvPr/>
        </p:nvPicPr>
        <p:blipFill rotWithShape="1">
          <a:blip r:embed="rId4">
            <a:alphaModFix/>
          </a:blip>
          <a:srcRect l="-44" b="11115"/>
          <a:stretch/>
        </p:blipFill>
        <p:spPr>
          <a:xfrm>
            <a:off x="3989037" y="3738805"/>
            <a:ext cx="2233963" cy="2646363"/>
          </a:xfrm>
          <a:prstGeom prst="rect">
            <a:avLst/>
          </a:prstGeom>
          <a:noFill/>
          <a:ln>
            <a:noFill/>
          </a:ln>
        </p:spPr>
      </p:pic>
      <p:pic>
        <p:nvPicPr>
          <p:cNvPr id="752" name="Shape 752"/>
          <p:cNvPicPr preferRelativeResize="0">
            <a:picLocks noGrp="1"/>
          </p:cNvPicPr>
          <p:nvPr>
            <p:ph type="body" idx="1"/>
          </p:nvPr>
        </p:nvPicPr>
        <p:blipFill rotWithShape="1">
          <a:blip r:embed="rId5">
            <a:alphaModFix/>
          </a:blip>
          <a:srcRect l="3793" t="12236" r="5591" b="25632"/>
          <a:stretch/>
        </p:blipFill>
        <p:spPr>
          <a:xfrm>
            <a:off x="6471137" y="1159433"/>
            <a:ext cx="2439844" cy="2587846"/>
          </a:xfrm>
          <a:prstGeom prst="rect">
            <a:avLst/>
          </a:prstGeom>
          <a:noFill/>
          <a:ln>
            <a:noFill/>
          </a:ln>
        </p:spPr>
      </p:pic>
      <p:pic>
        <p:nvPicPr>
          <p:cNvPr id="753" name="Shape 753"/>
          <p:cNvPicPr preferRelativeResize="0"/>
          <p:nvPr/>
        </p:nvPicPr>
        <p:blipFill rotWithShape="1">
          <a:blip r:embed="rId6">
            <a:alphaModFix/>
          </a:blip>
          <a:srcRect l="15001" t="15559" r="9738" b="25649"/>
          <a:stretch/>
        </p:blipFill>
        <p:spPr>
          <a:xfrm>
            <a:off x="3995616" y="1157362"/>
            <a:ext cx="2475521" cy="2578391"/>
          </a:xfrm>
          <a:prstGeom prst="rect">
            <a:avLst/>
          </a:prstGeom>
          <a:noFill/>
          <a:ln>
            <a:noFill/>
          </a:ln>
        </p:spPr>
      </p:pic>
      <p:grpSp>
        <p:nvGrpSpPr>
          <p:cNvPr id="754" name="Shape 754"/>
          <p:cNvGrpSpPr/>
          <p:nvPr/>
        </p:nvGrpSpPr>
        <p:grpSpPr>
          <a:xfrm>
            <a:off x="3784079" y="3270014"/>
            <a:ext cx="5126903" cy="3027956"/>
            <a:chOff x="226635" y="2327107"/>
            <a:chExt cx="5126903" cy="3027956"/>
          </a:xfrm>
        </p:grpSpPr>
        <p:sp>
          <p:nvSpPr>
            <p:cNvPr id="755" name="Shape 755"/>
            <p:cNvSpPr txBox="1"/>
            <p:nvPr/>
          </p:nvSpPr>
          <p:spPr>
            <a:xfrm>
              <a:off x="265723" y="2327107"/>
              <a:ext cx="2530719"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Budding</a:t>
              </a:r>
            </a:p>
          </p:txBody>
        </p:sp>
        <p:sp>
          <p:nvSpPr>
            <p:cNvPr id="756" name="Shape 756"/>
            <p:cNvSpPr txBox="1"/>
            <p:nvPr/>
          </p:nvSpPr>
          <p:spPr>
            <a:xfrm>
              <a:off x="2796442" y="2345583"/>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Flowering</a:t>
              </a:r>
            </a:p>
          </p:txBody>
        </p:sp>
        <p:sp>
          <p:nvSpPr>
            <p:cNvPr id="757" name="Shape 757"/>
            <p:cNvSpPr txBox="1"/>
            <p:nvPr/>
          </p:nvSpPr>
          <p:spPr>
            <a:xfrm>
              <a:off x="2784714" y="4879192"/>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Releasing Seeds</a:t>
              </a:r>
            </a:p>
          </p:txBody>
        </p:sp>
        <p:sp>
          <p:nvSpPr>
            <p:cNvPr id="758" name="Shape 758"/>
            <p:cNvSpPr txBox="1"/>
            <p:nvPr/>
          </p:nvSpPr>
          <p:spPr>
            <a:xfrm>
              <a:off x="226635" y="4893398"/>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Fruiting</a:t>
              </a:r>
            </a:p>
          </p:txBody>
        </p:sp>
      </p:grpSp>
      <p:cxnSp>
        <p:nvCxnSpPr>
          <p:cNvPr id="14" name="Shape 508"/>
          <p:cNvCxnSpPr/>
          <p:nvPr/>
        </p:nvCxnSpPr>
        <p:spPr>
          <a:xfrm>
            <a:off x="7170999" y="731832"/>
            <a:ext cx="297166" cy="859333"/>
          </a:xfrm>
          <a:prstGeom prst="straightConnector1">
            <a:avLst/>
          </a:prstGeom>
          <a:noFill/>
          <a:ln w="76200" cap="flat" cmpd="sng">
            <a:solidFill>
              <a:srgbClr val="FF0000"/>
            </a:solidFill>
            <a:prstDash val="solid"/>
            <a:round/>
            <a:headEnd type="none" w="med" len="med"/>
            <a:tailEnd type="triangle" w="lg" len="lg"/>
          </a:ln>
        </p:spPr>
      </p:cxnSp>
      <p:sp>
        <p:nvSpPr>
          <p:cNvPr id="15" name="Shape 509"/>
          <p:cNvSpPr txBox="1"/>
          <p:nvPr/>
        </p:nvSpPr>
        <p:spPr>
          <a:xfrm>
            <a:off x="5717742" y="0"/>
            <a:ext cx="2376708" cy="769441"/>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2400" b="1" dirty="0">
                <a:solidFill>
                  <a:schemeClr val="dk1"/>
                </a:solidFill>
                <a:latin typeface="Calibri"/>
                <a:ea typeface="Calibri"/>
                <a:cs typeface="Calibri"/>
                <a:sym typeface="Calibri"/>
              </a:rPr>
              <a:t>Flower</a:t>
            </a:r>
          </a:p>
          <a:p>
            <a:pPr marL="285750" marR="0" lvl="0" indent="-285750" algn="l" rtl="0">
              <a:spcBef>
                <a:spcPts val="0"/>
              </a:spcBef>
              <a:buClr>
                <a:schemeClr val="dk1"/>
              </a:buClr>
              <a:buSzPct val="100000"/>
              <a:buFont typeface="Arial"/>
              <a:buChar char="•"/>
            </a:pPr>
            <a:r>
              <a:rPr lang="en-US" sz="2000" dirty="0">
                <a:solidFill>
                  <a:schemeClr val="dk1"/>
                </a:solidFill>
                <a:latin typeface="Calibri"/>
                <a:ea typeface="Calibri"/>
                <a:cs typeface="Calibri"/>
                <a:sym typeface="Calibri"/>
              </a:rPr>
              <a:t>Yellow projection</a:t>
            </a:r>
          </a:p>
        </p:txBody>
      </p:sp>
    </p:spTree>
    <p:extLst>
      <p:ext uri="{BB962C8B-B14F-4D97-AF65-F5344CB8AC3E}">
        <p14:creationId xmlns:p14="http://schemas.microsoft.com/office/powerpoint/2010/main" val="361850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Shape 687"/>
          <p:cNvSpPr txBox="1">
            <a:spLocks noGrp="1"/>
          </p:cNvSpPr>
          <p:nvPr>
            <p:ph type="title"/>
          </p:nvPr>
        </p:nvSpPr>
        <p:spPr>
          <a:xfrm>
            <a:off x="0" y="115918"/>
            <a:ext cx="4729655" cy="1254617"/>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4000" b="1" i="0" u="none" strike="noStrike" cap="none" dirty="0">
                <a:solidFill>
                  <a:srgbClr val="4F6128"/>
                </a:solidFill>
                <a:latin typeface="Calibri"/>
                <a:ea typeface="Calibri"/>
                <a:cs typeface="Calibri"/>
                <a:sym typeface="Calibri"/>
              </a:rPr>
              <a:t>Sharptooth Angelica </a:t>
            </a:r>
            <a:br>
              <a:rPr lang="en-US" sz="4000" b="1" i="0" u="none" strike="noStrike" cap="none" dirty="0">
                <a:solidFill>
                  <a:srgbClr val="4F6128"/>
                </a:solidFill>
                <a:latin typeface="Calibri"/>
                <a:ea typeface="Calibri"/>
                <a:cs typeface="Calibri"/>
                <a:sym typeface="Calibri"/>
              </a:rPr>
            </a:br>
            <a:r>
              <a:rPr lang="en-US" sz="3200" b="0" i="1" u="none" strike="noStrike" cap="none" dirty="0">
                <a:solidFill>
                  <a:srgbClr val="4F6128"/>
                </a:solidFill>
                <a:latin typeface="Calibri"/>
                <a:ea typeface="Calibri"/>
                <a:cs typeface="Calibri"/>
                <a:sym typeface="Calibri"/>
              </a:rPr>
              <a:t>Angelica </a:t>
            </a:r>
            <a:r>
              <a:rPr lang="en-US" sz="3200" b="0" i="1" u="none" strike="noStrike" cap="none" dirty="0" err="1">
                <a:solidFill>
                  <a:srgbClr val="4F6128"/>
                </a:solidFill>
                <a:latin typeface="Calibri"/>
                <a:ea typeface="Calibri"/>
                <a:cs typeface="Calibri"/>
                <a:sym typeface="Calibri"/>
              </a:rPr>
              <a:t>arguta</a:t>
            </a:r>
            <a:r>
              <a:rPr lang="en-US" sz="3200" b="0" i="1" u="none" strike="noStrike" cap="none" dirty="0">
                <a:solidFill>
                  <a:srgbClr val="4F6128"/>
                </a:solidFill>
                <a:latin typeface="Calibri"/>
                <a:ea typeface="Calibri"/>
                <a:cs typeface="Calibri"/>
                <a:sym typeface="Calibri"/>
              </a:rPr>
              <a:t> </a:t>
            </a:r>
          </a:p>
        </p:txBody>
      </p:sp>
      <p:sp>
        <p:nvSpPr>
          <p:cNvPr id="703" name="Shape 703"/>
          <p:cNvSpPr txBox="1"/>
          <p:nvPr/>
        </p:nvSpPr>
        <p:spPr>
          <a:xfrm>
            <a:off x="8491817" y="0"/>
            <a:ext cx="652183" cy="523219"/>
          </a:xfrm>
          <a:prstGeom prst="rect">
            <a:avLst/>
          </a:prstGeom>
          <a:solidFill>
            <a:srgbClr val="DAE5F1"/>
          </a:solid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p:txBody>
      </p:sp>
      <p:sp>
        <p:nvSpPr>
          <p:cNvPr id="8" name="Shape 748">
            <a:extLst>
              <a:ext uri="{FF2B5EF4-FFF2-40B4-BE49-F238E27FC236}">
                <a16:creationId xmlns:a16="http://schemas.microsoft.com/office/drawing/2014/main" id="{4FA9B701-21A8-2944-B9B8-2980BBAFA69E}"/>
              </a:ext>
            </a:extLst>
          </p:cNvPr>
          <p:cNvSpPr txBox="1"/>
          <p:nvPr/>
        </p:nvSpPr>
        <p:spPr>
          <a:xfrm>
            <a:off x="293915" y="1773653"/>
            <a:ext cx="3267603" cy="4062651"/>
          </a:xfrm>
          <a:prstGeom prst="rect">
            <a:avLst/>
          </a:prstGeom>
          <a:noFill/>
          <a:ln>
            <a:noFill/>
          </a:ln>
        </p:spPr>
        <p:txBody>
          <a:bodyPr lIns="91425" tIns="45700" rIns="91425" bIns="45700" anchor="t" anchorCtr="0">
            <a:noAutofit/>
          </a:bodyPr>
          <a:lstStyle/>
          <a:p>
            <a:pPr marL="285750" indent="-285750">
              <a:buClr>
                <a:schemeClr val="dk1"/>
              </a:buClr>
              <a:buSzPct val="100000"/>
              <a:buFont typeface="Arial"/>
              <a:buChar char="•"/>
            </a:pPr>
            <a:r>
              <a:rPr lang="en-US" sz="2400" dirty="0">
                <a:solidFill>
                  <a:schemeClr val="dk1"/>
                </a:solidFill>
                <a:latin typeface="Calibri"/>
                <a:ea typeface="Calibri"/>
                <a:cs typeface="Calibri"/>
                <a:sym typeface="Calibri"/>
              </a:rPr>
              <a:t>VERY tall (up to 100 inches)</a:t>
            </a:r>
          </a:p>
          <a:p>
            <a:pPr marL="285750" indent="-285750">
              <a:buClr>
                <a:schemeClr val="dk1"/>
              </a:buClr>
              <a:buSzPct val="100000"/>
              <a:buFont typeface="Arial"/>
              <a:buChar char="•"/>
            </a:pP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Large toothed compound leaves, sheathing the stem before opening</a:t>
            </a:r>
          </a:p>
          <a:p>
            <a:pPr marL="285750" marR="0" lvl="0" indent="-28575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Flowers have visible anthers, fruits yellow green and fleshy</a:t>
            </a: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dirty="0">
              <a:solidFill>
                <a:schemeClr val="dk1"/>
              </a:solidFill>
              <a:latin typeface="Calibri"/>
              <a:ea typeface="Calibri"/>
              <a:cs typeface="Calibri"/>
              <a:sym typeface="Calibri"/>
            </a:endParaRPr>
          </a:p>
        </p:txBody>
      </p:sp>
      <p:pic>
        <p:nvPicPr>
          <p:cNvPr id="9" name="Picture 8"/>
          <p:cNvPicPr>
            <a:picLocks noChangeAspect="1"/>
          </p:cNvPicPr>
          <p:nvPr/>
        </p:nvPicPr>
        <p:blipFill rotWithShape="1">
          <a:blip r:embed="rId3" cstate="print">
            <a:grayscl/>
            <a:extLst>
              <a:ext uri="{BEBA8EAE-BF5A-486C-A8C5-ECC9F3942E4B}">
                <a14:imgProps xmlns:a14="http://schemas.microsoft.com/office/drawing/2010/main">
                  <a14:imgLayer r:embed="rId4">
                    <a14:imgEffect>
                      <a14:sharpenSoften amount="25000"/>
                    </a14:imgEffect>
                    <a14:imgEffect>
                      <a14:saturation sat="0"/>
                    </a14:imgEffect>
                    <a14:imgEffect>
                      <a14:brightnessContrast bright="19000"/>
                    </a14:imgEffect>
                  </a14:imgLayer>
                </a14:imgProps>
              </a:ext>
              <a:ext uri="{28A0092B-C50C-407E-A947-70E740481C1C}">
                <a14:useLocalDpi xmlns:a14="http://schemas.microsoft.com/office/drawing/2010/main" val="0"/>
              </a:ext>
            </a:extLst>
          </a:blip>
          <a:srcRect b="1603"/>
          <a:stretch/>
        </p:blipFill>
        <p:spPr bwMode="auto">
          <a:xfrm>
            <a:off x="184982" y="1478969"/>
            <a:ext cx="3945583" cy="5045003"/>
          </a:xfrm>
          <a:prstGeom prst="rect">
            <a:avLst/>
          </a:prstGeom>
          <a:ln>
            <a:noFill/>
          </a:ln>
          <a:extLst>
            <a:ext uri="{53640926-AAD7-44D8-BBD7-CCE9431645EC}">
              <a14:shadowObscured xmlns:a14="http://schemas.microsoft.com/office/drawing/2010/main"/>
            </a:ext>
          </a:extLst>
        </p:spPr>
      </p:pic>
      <p:sp>
        <p:nvSpPr>
          <p:cNvPr id="10" name="Shape 486"/>
          <p:cNvSpPr txBox="1"/>
          <p:nvPr/>
        </p:nvSpPr>
        <p:spPr>
          <a:xfrm>
            <a:off x="4305300" y="2143125"/>
            <a:ext cx="4419600" cy="341631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Large plant! Up to 100 inches</a:t>
            </a:r>
            <a:endParaRPr lang="en-US"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lvl="0" indent="-285750">
              <a:buClr>
                <a:schemeClr val="dk1"/>
              </a:buClr>
              <a:buSzPct val="100000"/>
              <a:buFont typeface="Arial"/>
              <a:buChar char="•"/>
            </a:pPr>
            <a:r>
              <a:rPr lang="en-US" sz="2400" dirty="0">
                <a:solidFill>
                  <a:schemeClr val="dk1"/>
                </a:solidFill>
                <a:ea typeface="Calibri"/>
                <a:cs typeface="Calibri"/>
                <a:sym typeface="Calibri"/>
              </a:rPr>
              <a:t>Large toothed compound leaves, sheathing the stem before opening</a:t>
            </a:r>
          </a:p>
        </p:txBody>
      </p:sp>
    </p:spTree>
    <p:extLst>
      <p:ext uri="{BB962C8B-B14F-4D97-AF65-F5344CB8AC3E}">
        <p14:creationId xmlns:p14="http://schemas.microsoft.com/office/powerpoint/2010/main" val="3852024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Shape 687"/>
          <p:cNvSpPr txBox="1">
            <a:spLocks noGrp="1"/>
          </p:cNvSpPr>
          <p:nvPr>
            <p:ph type="title"/>
          </p:nvPr>
        </p:nvSpPr>
        <p:spPr>
          <a:xfrm>
            <a:off x="0" y="115918"/>
            <a:ext cx="4729655" cy="1254617"/>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4000" b="1" i="0" u="none" strike="noStrike" cap="none" dirty="0">
                <a:solidFill>
                  <a:srgbClr val="4F6128"/>
                </a:solidFill>
                <a:latin typeface="Calibri"/>
                <a:ea typeface="Calibri"/>
                <a:cs typeface="Calibri"/>
                <a:sym typeface="Calibri"/>
              </a:rPr>
              <a:t>Sharptooth Angelica </a:t>
            </a:r>
            <a:br>
              <a:rPr lang="en-US" sz="4000" b="1" i="0" u="none" strike="noStrike" cap="none" dirty="0">
                <a:solidFill>
                  <a:srgbClr val="4F6128"/>
                </a:solidFill>
                <a:latin typeface="Calibri"/>
                <a:ea typeface="Calibri"/>
                <a:cs typeface="Calibri"/>
                <a:sym typeface="Calibri"/>
              </a:rPr>
            </a:br>
            <a:r>
              <a:rPr lang="en-US" sz="3200" b="0" i="1" u="none" strike="noStrike" cap="none" dirty="0">
                <a:solidFill>
                  <a:srgbClr val="4F6128"/>
                </a:solidFill>
                <a:latin typeface="Calibri"/>
                <a:ea typeface="Calibri"/>
                <a:cs typeface="Calibri"/>
                <a:sym typeface="Calibri"/>
              </a:rPr>
              <a:t>Angelica </a:t>
            </a:r>
            <a:r>
              <a:rPr lang="en-US" sz="3200" b="0" i="1" u="none" strike="noStrike" cap="none" dirty="0" err="1">
                <a:solidFill>
                  <a:srgbClr val="4F6128"/>
                </a:solidFill>
                <a:latin typeface="Calibri"/>
                <a:ea typeface="Calibri"/>
                <a:cs typeface="Calibri"/>
                <a:sym typeface="Calibri"/>
              </a:rPr>
              <a:t>arguta</a:t>
            </a:r>
            <a:r>
              <a:rPr lang="en-US" sz="3200" b="0" i="1" u="none" strike="noStrike" cap="none" dirty="0">
                <a:solidFill>
                  <a:srgbClr val="4F6128"/>
                </a:solidFill>
                <a:latin typeface="Calibri"/>
                <a:ea typeface="Calibri"/>
                <a:cs typeface="Calibri"/>
                <a:sym typeface="Calibri"/>
              </a:rPr>
              <a:t> </a:t>
            </a:r>
          </a:p>
        </p:txBody>
      </p:sp>
      <p:sp>
        <p:nvSpPr>
          <p:cNvPr id="703" name="Shape 703"/>
          <p:cNvSpPr txBox="1"/>
          <p:nvPr/>
        </p:nvSpPr>
        <p:spPr>
          <a:xfrm>
            <a:off x="8491817" y="0"/>
            <a:ext cx="652183" cy="523219"/>
          </a:xfrm>
          <a:prstGeom prst="rect">
            <a:avLst/>
          </a:prstGeom>
          <a:solidFill>
            <a:srgbClr val="DAE5F1"/>
          </a:solid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p:txBody>
      </p:sp>
      <p:grpSp>
        <p:nvGrpSpPr>
          <p:cNvPr id="21" name="Group 20"/>
          <p:cNvGrpSpPr/>
          <p:nvPr/>
        </p:nvGrpSpPr>
        <p:grpSpPr>
          <a:xfrm>
            <a:off x="3577462" y="1238203"/>
            <a:ext cx="5240446" cy="5383622"/>
            <a:chOff x="3648142" y="1417029"/>
            <a:chExt cx="5240446" cy="5383622"/>
          </a:xfrm>
        </p:grpSpPr>
        <p:pic>
          <p:nvPicPr>
            <p:cNvPr id="16" name="Picture 15" descr="Anargseed.jpg"/>
            <p:cNvPicPr>
              <a:picLocks noChangeAspect="1"/>
            </p:cNvPicPr>
            <p:nvPr/>
          </p:nvPicPr>
          <p:blipFill>
            <a:blip r:embed="rId3"/>
            <a:srcRect l="26155" r="24196" b="17116"/>
            <a:stretch>
              <a:fillRect/>
            </a:stretch>
          </p:blipFill>
          <p:spPr>
            <a:xfrm>
              <a:off x="3648142" y="4220646"/>
              <a:ext cx="2747513" cy="2580005"/>
            </a:xfrm>
            <a:prstGeom prst="rect">
              <a:avLst/>
            </a:prstGeom>
          </p:spPr>
        </p:pic>
        <p:pic>
          <p:nvPicPr>
            <p:cNvPr id="19" name="Picture 18" descr="Anarg_fruit.jpg"/>
            <p:cNvPicPr>
              <a:picLocks noChangeAspect="1"/>
            </p:cNvPicPr>
            <p:nvPr/>
          </p:nvPicPr>
          <p:blipFill>
            <a:blip r:embed="rId4"/>
            <a:srcRect l="20096" r="16069"/>
            <a:stretch>
              <a:fillRect/>
            </a:stretch>
          </p:blipFill>
          <p:spPr>
            <a:xfrm>
              <a:off x="6395656" y="4220646"/>
              <a:ext cx="2492932" cy="2580005"/>
            </a:xfrm>
            <a:prstGeom prst="rect">
              <a:avLst/>
            </a:prstGeom>
          </p:spPr>
        </p:pic>
        <p:pic>
          <p:nvPicPr>
            <p:cNvPr id="20" name="Picture 19" descr="Anarg_flwerbud.jpg"/>
            <p:cNvPicPr>
              <a:picLocks noChangeAspect="1"/>
            </p:cNvPicPr>
            <p:nvPr/>
          </p:nvPicPr>
          <p:blipFill>
            <a:blip r:embed="rId5"/>
            <a:stretch>
              <a:fillRect/>
            </a:stretch>
          </p:blipFill>
          <p:spPr>
            <a:xfrm>
              <a:off x="3648142" y="1417029"/>
              <a:ext cx="5240445" cy="2850111"/>
            </a:xfrm>
            <a:prstGeom prst="rect">
              <a:avLst/>
            </a:prstGeom>
          </p:spPr>
        </p:pic>
      </p:grpSp>
      <p:sp>
        <p:nvSpPr>
          <p:cNvPr id="8" name="Shape 748">
            <a:extLst>
              <a:ext uri="{FF2B5EF4-FFF2-40B4-BE49-F238E27FC236}">
                <a16:creationId xmlns:a16="http://schemas.microsoft.com/office/drawing/2014/main" id="{4FA9B701-21A8-2944-B9B8-2980BBAFA69E}"/>
              </a:ext>
            </a:extLst>
          </p:cNvPr>
          <p:cNvSpPr txBox="1"/>
          <p:nvPr/>
        </p:nvSpPr>
        <p:spPr>
          <a:xfrm>
            <a:off x="293915" y="1773653"/>
            <a:ext cx="3267603" cy="4062651"/>
          </a:xfrm>
          <a:prstGeom prst="rect">
            <a:avLst/>
          </a:prstGeom>
          <a:noFill/>
          <a:ln>
            <a:noFill/>
          </a:ln>
        </p:spPr>
        <p:txBody>
          <a:bodyPr lIns="91425" tIns="45700" rIns="91425" bIns="45700" anchor="t" anchorCtr="0">
            <a:noAutofit/>
          </a:bodyPr>
          <a:lstStyle/>
          <a:p>
            <a:pPr marL="285750" indent="-285750">
              <a:buClr>
                <a:schemeClr val="dk1"/>
              </a:buClr>
              <a:buSzPct val="100000"/>
              <a:buFont typeface="Arial"/>
              <a:buChar char="•"/>
            </a:pPr>
            <a:r>
              <a:rPr lang="en-US" sz="2400" dirty="0" smtClean="0">
                <a:solidFill>
                  <a:schemeClr val="dk1"/>
                </a:solidFill>
                <a:latin typeface="Calibri"/>
                <a:ea typeface="Calibri"/>
                <a:cs typeface="Calibri"/>
                <a:sym typeface="Calibri"/>
              </a:rPr>
              <a:t>Flowers in </a:t>
            </a:r>
            <a:r>
              <a:rPr lang="en-US" sz="2400" dirty="0" smtClean="0">
                <a:solidFill>
                  <a:schemeClr val="dk1"/>
                </a:solidFill>
                <a:latin typeface="Calibri"/>
                <a:ea typeface="Calibri"/>
                <a:cs typeface="Calibri"/>
                <a:sym typeface="Calibri"/>
              </a:rPr>
              <a:t>umbels</a:t>
            </a:r>
            <a:endParaRPr lang="en-US" sz="2400" dirty="0">
              <a:solidFill>
                <a:schemeClr val="dk1"/>
              </a:solidFill>
              <a:latin typeface="Calibri"/>
              <a:ea typeface="Calibri"/>
              <a:cs typeface="Calibri"/>
              <a:sym typeface="Calibri"/>
            </a:endParaRPr>
          </a:p>
          <a:p>
            <a:pPr marR="0" lvl="0" algn="l" rtl="0">
              <a:spcBef>
                <a:spcPts val="0"/>
              </a:spcBef>
              <a:buClr>
                <a:schemeClr val="dk1"/>
              </a:buClr>
              <a:buSzPct val="100000"/>
            </a:pP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Flowers have visible </a:t>
            </a:r>
            <a:r>
              <a:rPr lang="en-US" sz="2400" dirty="0" smtClean="0">
                <a:solidFill>
                  <a:schemeClr val="dk1"/>
                </a:solidFill>
                <a:latin typeface="Calibri"/>
                <a:ea typeface="Calibri"/>
                <a:cs typeface="Calibri"/>
                <a:sym typeface="Calibri"/>
              </a:rPr>
              <a:t>anthers, fruits </a:t>
            </a:r>
            <a:r>
              <a:rPr lang="en-US" sz="2400" dirty="0">
                <a:solidFill>
                  <a:schemeClr val="dk1"/>
                </a:solidFill>
                <a:latin typeface="Calibri"/>
                <a:ea typeface="Calibri"/>
                <a:cs typeface="Calibri"/>
                <a:sym typeface="Calibri"/>
              </a:rPr>
              <a:t>yellow green and </a:t>
            </a:r>
            <a:r>
              <a:rPr lang="en-US" sz="2400" dirty="0" smtClean="0">
                <a:solidFill>
                  <a:schemeClr val="dk1"/>
                </a:solidFill>
                <a:latin typeface="Calibri"/>
                <a:ea typeface="Calibri"/>
                <a:cs typeface="Calibri"/>
                <a:sym typeface="Calibri"/>
              </a:rPr>
              <a:t>fleshy (look like anise / fennel seeds) </a:t>
            </a:r>
            <a:endParaRPr lang="en-US" sz="2400" dirty="0" smtClean="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smtClean="0">
                <a:solidFill>
                  <a:schemeClr val="dk1"/>
                </a:solidFill>
                <a:latin typeface="Calibri"/>
                <a:ea typeface="Calibri"/>
                <a:cs typeface="Calibri"/>
                <a:sym typeface="Calibri"/>
              </a:rPr>
              <a:t>Seeds brown w/ small </a:t>
            </a:r>
            <a:r>
              <a:rPr lang="en-US" sz="2400" dirty="0" smtClean="0">
                <a:solidFill>
                  <a:schemeClr val="dk1"/>
                </a:solidFill>
                <a:latin typeface="Calibri"/>
                <a:ea typeface="Calibri"/>
                <a:cs typeface="Calibri"/>
                <a:sym typeface="Calibri"/>
              </a:rPr>
              <a:t>wing; leave a white lacy structure after having been dispersed</a:t>
            </a: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45341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Shape 764"/>
          <p:cNvSpPr txBox="1">
            <a:spLocks noGrp="1"/>
          </p:cNvSpPr>
          <p:nvPr>
            <p:ph type="title"/>
          </p:nvPr>
        </p:nvSpPr>
        <p:spPr>
          <a:xfrm>
            <a:off x="0" y="274637"/>
            <a:ext cx="4114800" cy="1160024"/>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4000" b="1" i="0" u="none" strike="noStrike" cap="none">
                <a:solidFill>
                  <a:srgbClr val="4F6128"/>
                </a:solidFill>
                <a:latin typeface="Calibri"/>
                <a:ea typeface="Calibri"/>
                <a:cs typeface="Calibri"/>
                <a:sym typeface="Calibri"/>
              </a:rPr>
              <a:t>Tall Blue Bell</a:t>
            </a:r>
            <a:r>
              <a:rPr lang="en-US" sz="4000" b="0" i="1" u="none" strike="noStrike" cap="none">
                <a:solidFill>
                  <a:srgbClr val="4F6128"/>
                </a:solidFill>
                <a:latin typeface="Calibri"/>
                <a:ea typeface="Calibri"/>
                <a:cs typeface="Calibri"/>
                <a:sym typeface="Calibri"/>
              </a:rPr>
              <a:t/>
            </a:r>
            <a:br>
              <a:rPr lang="en-US" sz="4000" b="0" i="1" u="none" strike="noStrike" cap="none">
                <a:solidFill>
                  <a:srgbClr val="4F6128"/>
                </a:solidFill>
                <a:latin typeface="Calibri"/>
                <a:ea typeface="Calibri"/>
                <a:cs typeface="Calibri"/>
                <a:sym typeface="Calibri"/>
              </a:rPr>
            </a:br>
            <a:r>
              <a:rPr lang="en-US" sz="2800" b="0" i="1" u="none" strike="noStrike" cap="none">
                <a:solidFill>
                  <a:srgbClr val="4F6128"/>
                </a:solidFill>
                <a:latin typeface="Calibri"/>
                <a:ea typeface="Calibri"/>
                <a:cs typeface="Calibri"/>
                <a:sym typeface="Calibri"/>
              </a:rPr>
              <a:t>Mertensia paniculata</a:t>
            </a:r>
          </a:p>
        </p:txBody>
      </p:sp>
      <p:sp>
        <p:nvSpPr>
          <p:cNvPr id="766" name="Shape 766"/>
          <p:cNvSpPr txBox="1"/>
          <p:nvPr/>
        </p:nvSpPr>
        <p:spPr>
          <a:xfrm>
            <a:off x="8491817" y="0"/>
            <a:ext cx="652183" cy="523219"/>
          </a:xfrm>
          <a:prstGeom prst="rect">
            <a:avLst/>
          </a:prstGeom>
          <a:solidFill>
            <a:srgbClr val="C5D8F1"/>
          </a:solid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p:txBody>
      </p:sp>
      <p:pic>
        <p:nvPicPr>
          <p:cNvPr id="15" name="Picture 14">
            <a:extLst>
              <a:ext uri="{FF2B5EF4-FFF2-40B4-BE49-F238E27FC236}">
                <a16:creationId xmlns:a16="http://schemas.microsoft.com/office/drawing/2014/main" id="{BB2351CA-5B1B-5C47-BA6C-D3BB5A2E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144" y="1371233"/>
            <a:ext cx="3506408" cy="4824175"/>
          </a:xfrm>
          <a:prstGeom prst="rect">
            <a:avLst/>
          </a:prstGeom>
        </p:spPr>
      </p:pic>
      <p:sp>
        <p:nvSpPr>
          <p:cNvPr id="14" name="Shape 748">
            <a:extLst>
              <a:ext uri="{FF2B5EF4-FFF2-40B4-BE49-F238E27FC236}">
                <a16:creationId xmlns:a16="http://schemas.microsoft.com/office/drawing/2014/main" id="{1A0040A0-6C6F-FD4A-A862-4DC37345992B}"/>
              </a:ext>
            </a:extLst>
          </p:cNvPr>
          <p:cNvSpPr txBox="1"/>
          <p:nvPr/>
        </p:nvSpPr>
        <p:spPr>
          <a:xfrm>
            <a:off x="4220214" y="1382714"/>
            <a:ext cx="4808172" cy="4062651"/>
          </a:xfrm>
          <a:prstGeom prst="rect">
            <a:avLst/>
          </a:prstGeom>
          <a:noFill/>
          <a:ln>
            <a:noFill/>
          </a:ln>
        </p:spPr>
        <p:txBody>
          <a:bodyPr lIns="91425" tIns="45700" rIns="91425" bIns="45700" anchor="t" anchorCtr="0">
            <a:noAutofit/>
          </a:bodyPr>
          <a:lstStyle/>
          <a:p>
            <a:pPr marL="285750" indent="-285750">
              <a:buClr>
                <a:schemeClr val="dk1"/>
              </a:buClr>
              <a:buSzPct val="100000"/>
              <a:buFont typeface="Arial"/>
              <a:buChar char="•"/>
            </a:pPr>
            <a:r>
              <a:rPr lang="en-US" sz="2400" dirty="0" smtClean="0">
                <a:solidFill>
                  <a:schemeClr val="dk1"/>
                </a:solidFill>
                <a:latin typeface="Calibri"/>
                <a:ea typeface="Calibri"/>
                <a:cs typeface="Calibri"/>
                <a:sym typeface="Calibri"/>
              </a:rPr>
              <a:t>Numerous stems</a:t>
            </a:r>
          </a:p>
          <a:p>
            <a:pPr marL="285750" indent="-285750">
              <a:buClr>
                <a:schemeClr val="dk1"/>
              </a:buClr>
              <a:buSzPct val="100000"/>
              <a:buFont typeface="Arial"/>
              <a:buChar char="•"/>
            </a:pPr>
            <a:endParaRPr lang="en-US" sz="2400" dirty="0">
              <a:solidFill>
                <a:schemeClr val="dk1"/>
              </a:solidFill>
              <a:latin typeface="Calibri"/>
              <a:ea typeface="Calibri"/>
              <a:cs typeface="Calibri"/>
              <a:sym typeface="Calibri"/>
            </a:endParaRPr>
          </a:p>
          <a:p>
            <a:pPr marL="285750" indent="-285750">
              <a:buClr>
                <a:schemeClr val="dk1"/>
              </a:buClr>
              <a:buSzPct val="100000"/>
              <a:buFont typeface="Arial"/>
              <a:buChar char="•"/>
            </a:pPr>
            <a:r>
              <a:rPr lang="en-US" sz="2400" dirty="0" smtClean="0">
                <a:solidFill>
                  <a:schemeClr val="dk1"/>
                </a:solidFill>
                <a:latin typeface="Calibri"/>
                <a:ea typeface="Calibri"/>
                <a:cs typeface="Calibri"/>
                <a:sym typeface="Calibri"/>
              </a:rPr>
              <a:t>Simple, egg shaped basal leaves</a:t>
            </a: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dirty="0">
              <a:solidFill>
                <a:schemeClr val="dk1"/>
              </a:solidFill>
              <a:latin typeface="Calibri"/>
              <a:ea typeface="Calibri"/>
              <a:cs typeface="Calibri"/>
              <a:sym typeface="Calibri"/>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088" t="42758" r="24866" b="17472"/>
          <a:stretch/>
        </p:blipFill>
        <p:spPr>
          <a:xfrm>
            <a:off x="4761187" y="3184634"/>
            <a:ext cx="3499944" cy="2727435"/>
          </a:xfrm>
          <a:prstGeom prst="rect">
            <a:avLst/>
          </a:prstGeom>
        </p:spPr>
      </p:pic>
    </p:spTree>
    <p:extLst>
      <p:ext uri="{BB962C8B-B14F-4D97-AF65-F5344CB8AC3E}">
        <p14:creationId xmlns:p14="http://schemas.microsoft.com/office/powerpoint/2010/main" val="172964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Shape 764"/>
          <p:cNvSpPr txBox="1">
            <a:spLocks noGrp="1"/>
          </p:cNvSpPr>
          <p:nvPr>
            <p:ph type="title"/>
          </p:nvPr>
        </p:nvSpPr>
        <p:spPr>
          <a:xfrm>
            <a:off x="0" y="274637"/>
            <a:ext cx="4114800" cy="1160024"/>
          </a:xfrm>
          <a:prstGeom prst="rect">
            <a:avLst/>
          </a:prstGeom>
          <a:noFill/>
          <a:ln>
            <a:noFill/>
          </a:ln>
        </p:spPr>
        <p:txBody>
          <a:bodyPr lIns="91425" tIns="45700" rIns="91425" bIns="45700" anchor="ctr" anchorCtr="0">
            <a:noAutofit/>
          </a:bodyPr>
          <a:lstStyle/>
          <a:p>
            <a:pPr marL="0" marR="0" lvl="0" indent="0" algn="ctr" rtl="0">
              <a:spcBef>
                <a:spcPts val="0"/>
              </a:spcBef>
              <a:buClr>
                <a:srgbClr val="4F6128"/>
              </a:buClr>
              <a:buSzPct val="25000"/>
              <a:buFont typeface="Calibri"/>
              <a:buNone/>
            </a:pPr>
            <a:r>
              <a:rPr lang="en-US" sz="4000" b="1" i="0" u="none" strike="noStrike" cap="none">
                <a:solidFill>
                  <a:srgbClr val="4F6128"/>
                </a:solidFill>
                <a:latin typeface="Calibri"/>
                <a:ea typeface="Calibri"/>
                <a:cs typeface="Calibri"/>
                <a:sym typeface="Calibri"/>
              </a:rPr>
              <a:t>Tall Blue Bell</a:t>
            </a:r>
            <a:r>
              <a:rPr lang="en-US" sz="4000" b="0" i="1" u="none" strike="noStrike" cap="none">
                <a:solidFill>
                  <a:srgbClr val="4F6128"/>
                </a:solidFill>
                <a:latin typeface="Calibri"/>
                <a:ea typeface="Calibri"/>
                <a:cs typeface="Calibri"/>
                <a:sym typeface="Calibri"/>
              </a:rPr>
              <a:t/>
            </a:r>
            <a:br>
              <a:rPr lang="en-US" sz="4000" b="0" i="1" u="none" strike="noStrike" cap="none">
                <a:solidFill>
                  <a:srgbClr val="4F6128"/>
                </a:solidFill>
                <a:latin typeface="Calibri"/>
                <a:ea typeface="Calibri"/>
                <a:cs typeface="Calibri"/>
                <a:sym typeface="Calibri"/>
              </a:rPr>
            </a:br>
            <a:r>
              <a:rPr lang="en-US" sz="2800" b="0" i="1" u="none" strike="noStrike" cap="none">
                <a:solidFill>
                  <a:srgbClr val="4F6128"/>
                </a:solidFill>
                <a:latin typeface="Calibri"/>
                <a:ea typeface="Calibri"/>
                <a:cs typeface="Calibri"/>
                <a:sym typeface="Calibri"/>
              </a:rPr>
              <a:t>Mertensia paniculata</a:t>
            </a:r>
          </a:p>
        </p:txBody>
      </p:sp>
      <p:sp>
        <p:nvSpPr>
          <p:cNvPr id="766" name="Shape 766"/>
          <p:cNvSpPr txBox="1"/>
          <p:nvPr/>
        </p:nvSpPr>
        <p:spPr>
          <a:xfrm>
            <a:off x="8491817" y="0"/>
            <a:ext cx="652183" cy="523219"/>
          </a:xfrm>
          <a:prstGeom prst="rect">
            <a:avLst/>
          </a:prstGeom>
          <a:solidFill>
            <a:srgbClr val="C5D8F1"/>
          </a:solid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0070C0"/>
                </a:solidFill>
                <a:latin typeface="Calibri"/>
                <a:ea typeface="Calibri"/>
                <a:cs typeface="Calibri"/>
                <a:sym typeface="Calibri"/>
              </a:rPr>
              <a:t>GB</a:t>
            </a:r>
          </a:p>
        </p:txBody>
      </p:sp>
      <p:grpSp>
        <p:nvGrpSpPr>
          <p:cNvPr id="767" name="Shape 767"/>
          <p:cNvGrpSpPr/>
          <p:nvPr/>
        </p:nvGrpSpPr>
        <p:grpSpPr>
          <a:xfrm>
            <a:off x="3790451" y="854649"/>
            <a:ext cx="5607282" cy="5352014"/>
            <a:chOff x="156297" y="57758"/>
            <a:chExt cx="5607282" cy="5352014"/>
          </a:xfrm>
        </p:grpSpPr>
        <p:pic>
          <p:nvPicPr>
            <p:cNvPr id="768" name="Shape 768" descr="C:\Documents and Settings\Mountain hemlock\My Documents\Dropbox\Mt.Rainier\MeadoWatch\Pictures\Pictures of Focal Species\AllPhenophases\polygonum.jpg"/>
            <p:cNvPicPr preferRelativeResize="0"/>
            <p:nvPr/>
          </p:nvPicPr>
          <p:blipFill rotWithShape="1">
            <a:blip r:embed="rId3">
              <a:alphaModFix/>
            </a:blip>
            <a:srcRect/>
            <a:stretch/>
          </p:blipFill>
          <p:spPr>
            <a:xfrm>
              <a:off x="285262" y="329771"/>
              <a:ext cx="5080000" cy="5080000"/>
            </a:xfrm>
            <a:prstGeom prst="rect">
              <a:avLst/>
            </a:prstGeom>
            <a:noFill/>
            <a:ln>
              <a:noFill/>
            </a:ln>
          </p:spPr>
        </p:pic>
        <p:pic>
          <p:nvPicPr>
            <p:cNvPr id="769" name="Shape 769"/>
            <p:cNvPicPr preferRelativeResize="0"/>
            <p:nvPr/>
          </p:nvPicPr>
          <p:blipFill rotWithShape="1">
            <a:blip r:embed="rId4">
              <a:alphaModFix/>
            </a:blip>
            <a:srcRect l="36015" t="24047" r="31566" b="32546"/>
            <a:stretch/>
          </p:blipFill>
          <p:spPr>
            <a:xfrm>
              <a:off x="2832486" y="2863482"/>
              <a:ext cx="2535670" cy="2546290"/>
            </a:xfrm>
            <a:prstGeom prst="rect">
              <a:avLst/>
            </a:prstGeom>
            <a:noFill/>
            <a:ln>
              <a:noFill/>
            </a:ln>
          </p:spPr>
        </p:pic>
        <p:pic>
          <p:nvPicPr>
            <p:cNvPr id="770" name="Shape 770"/>
            <p:cNvPicPr preferRelativeResize="0"/>
            <p:nvPr/>
          </p:nvPicPr>
          <p:blipFill rotWithShape="1">
            <a:blip r:embed="rId5">
              <a:alphaModFix/>
            </a:blip>
            <a:srcRect l="25992" t="37105" b="7602"/>
            <a:stretch/>
          </p:blipFill>
          <p:spPr>
            <a:xfrm>
              <a:off x="278485" y="2863481"/>
              <a:ext cx="2546776" cy="2536948"/>
            </a:xfrm>
            <a:prstGeom prst="rect">
              <a:avLst/>
            </a:prstGeom>
            <a:noFill/>
            <a:ln>
              <a:noFill/>
            </a:ln>
          </p:spPr>
        </p:pic>
        <p:pic>
          <p:nvPicPr>
            <p:cNvPr id="771" name="Shape 771" descr="Tall Bluebells"/>
            <p:cNvPicPr preferRelativeResize="0"/>
            <p:nvPr/>
          </p:nvPicPr>
          <p:blipFill rotWithShape="1">
            <a:blip r:embed="rId6">
              <a:alphaModFix/>
            </a:blip>
            <a:srcRect l="4540" t="20916" r="2411" b="8463"/>
            <a:stretch/>
          </p:blipFill>
          <p:spPr>
            <a:xfrm>
              <a:off x="278485" y="57758"/>
              <a:ext cx="5064368" cy="2805722"/>
            </a:xfrm>
            <a:prstGeom prst="rect">
              <a:avLst/>
            </a:prstGeom>
            <a:noFill/>
            <a:ln>
              <a:noFill/>
            </a:ln>
          </p:spPr>
        </p:pic>
        <p:sp>
          <p:nvSpPr>
            <p:cNvPr id="772" name="Shape 772"/>
            <p:cNvSpPr txBox="1"/>
            <p:nvPr/>
          </p:nvSpPr>
          <p:spPr>
            <a:xfrm>
              <a:off x="3232860" y="1777063"/>
              <a:ext cx="2530719"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Budding</a:t>
              </a:r>
            </a:p>
          </p:txBody>
        </p:sp>
        <p:sp>
          <p:nvSpPr>
            <p:cNvPr id="773" name="Shape 773"/>
            <p:cNvSpPr txBox="1"/>
            <p:nvPr/>
          </p:nvSpPr>
          <p:spPr>
            <a:xfrm>
              <a:off x="453050" y="2408918"/>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Flowering</a:t>
              </a:r>
            </a:p>
          </p:txBody>
        </p:sp>
        <p:sp>
          <p:nvSpPr>
            <p:cNvPr id="774" name="Shape 774"/>
            <p:cNvSpPr txBox="1"/>
            <p:nvPr/>
          </p:nvSpPr>
          <p:spPr>
            <a:xfrm>
              <a:off x="2714376" y="4921319"/>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Releasing Seeds</a:t>
              </a:r>
            </a:p>
          </p:txBody>
        </p:sp>
        <p:sp>
          <p:nvSpPr>
            <p:cNvPr id="775" name="Shape 775"/>
            <p:cNvSpPr txBox="1"/>
            <p:nvPr/>
          </p:nvSpPr>
          <p:spPr>
            <a:xfrm>
              <a:off x="156297" y="4935525"/>
              <a:ext cx="255709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Fruiting</a:t>
              </a:r>
            </a:p>
          </p:txBody>
        </p:sp>
      </p:grpSp>
      <p:sp>
        <p:nvSpPr>
          <p:cNvPr id="14" name="Shape 748">
            <a:extLst>
              <a:ext uri="{FF2B5EF4-FFF2-40B4-BE49-F238E27FC236}">
                <a16:creationId xmlns:a16="http://schemas.microsoft.com/office/drawing/2014/main" id="{1A0040A0-6C6F-FD4A-A862-4DC37345992B}"/>
              </a:ext>
            </a:extLst>
          </p:cNvPr>
          <p:cNvSpPr txBox="1"/>
          <p:nvPr/>
        </p:nvSpPr>
        <p:spPr>
          <a:xfrm>
            <a:off x="293915" y="1773653"/>
            <a:ext cx="3267603" cy="4062651"/>
          </a:xfrm>
          <a:prstGeom prst="rect">
            <a:avLst/>
          </a:prstGeom>
          <a:noFill/>
          <a:ln>
            <a:noFill/>
          </a:ln>
        </p:spPr>
        <p:txBody>
          <a:bodyPr lIns="91425" tIns="45700" rIns="91425" bIns="45700" anchor="t" anchorCtr="0">
            <a:noAutofit/>
          </a:bodyPr>
          <a:lstStyle/>
          <a:p>
            <a:pPr marL="285750" indent="-285750">
              <a:buClr>
                <a:schemeClr val="dk1"/>
              </a:buClr>
              <a:buSzPct val="100000"/>
              <a:buFont typeface="Arial"/>
              <a:buChar char="•"/>
            </a:pPr>
            <a:r>
              <a:rPr lang="en-US" sz="2400" dirty="0">
                <a:solidFill>
                  <a:schemeClr val="dk1"/>
                </a:solidFill>
                <a:latin typeface="Calibri"/>
                <a:ea typeface="Calibri"/>
                <a:cs typeface="Calibri"/>
                <a:sym typeface="Calibri"/>
              </a:rPr>
              <a:t>Buds pink, flowers blue and bell-shaped</a:t>
            </a:r>
          </a:p>
          <a:p>
            <a:pPr marL="285750" indent="-285750">
              <a:buClr>
                <a:schemeClr val="dk1"/>
              </a:buClr>
              <a:buSzPct val="100000"/>
              <a:buFont typeface="Arial"/>
              <a:buChar char="•"/>
            </a:pPr>
            <a:endParaRPr lang="en-US" sz="24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Fruit is a four-chambered “nutlet”</a:t>
            </a:r>
            <a:endParaRPr lang="en-US" sz="2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endParaRPr sz="2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When releasing seed, nutlet will be brown and shriveled</a:t>
            </a: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38888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Shape 797"/>
          <p:cNvSpPr txBox="1"/>
          <p:nvPr/>
        </p:nvSpPr>
        <p:spPr>
          <a:xfrm>
            <a:off x="-19049" y="0"/>
            <a:ext cx="523829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dirty="0">
                <a:solidFill>
                  <a:srgbClr val="7F7F7F"/>
                </a:solidFill>
                <a:latin typeface="Calibri"/>
                <a:ea typeface="Calibri"/>
                <a:cs typeface="Calibri"/>
                <a:sym typeface="Calibri"/>
              </a:rPr>
              <a:t>III. Practice ID &amp; Data Entry</a:t>
            </a:r>
          </a:p>
        </p:txBody>
      </p:sp>
      <p:sp>
        <p:nvSpPr>
          <p:cNvPr id="808" name="Shape 808"/>
          <p:cNvSpPr txBox="1"/>
          <p:nvPr/>
        </p:nvSpPr>
        <p:spPr>
          <a:xfrm>
            <a:off x="8491817" y="0"/>
            <a:ext cx="652183" cy="523219"/>
          </a:xfrm>
          <a:prstGeom prst="rect">
            <a:avLst/>
          </a:prstGeom>
          <a:solidFill>
            <a:srgbClr val="DAE5F1"/>
          </a:solid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sp>
        <p:nvSpPr>
          <p:cNvPr id="809" name="Shape 809"/>
          <p:cNvSpPr txBox="1"/>
          <p:nvPr/>
        </p:nvSpPr>
        <p:spPr>
          <a:xfrm>
            <a:off x="43802" y="601585"/>
            <a:ext cx="4607526"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dk1"/>
                </a:solidFill>
                <a:latin typeface="Calibri"/>
                <a:ea typeface="Calibri"/>
                <a:cs typeface="Calibri"/>
                <a:sym typeface="Calibri"/>
              </a:rPr>
              <a:t>What species AND stages?</a:t>
            </a:r>
          </a:p>
        </p:txBody>
      </p:sp>
      <p:sp>
        <p:nvSpPr>
          <p:cNvPr id="15" name="TextBox 14"/>
          <p:cNvSpPr txBox="1"/>
          <p:nvPr/>
        </p:nvSpPr>
        <p:spPr>
          <a:xfrm>
            <a:off x="8356700" y="99043"/>
            <a:ext cx="270233" cy="369332"/>
          </a:xfrm>
          <a:prstGeom prst="rect">
            <a:avLst/>
          </a:prstGeom>
          <a:noFill/>
        </p:spPr>
        <p:txBody>
          <a:bodyPr wrap="square" rtlCol="0">
            <a:spAutoFit/>
          </a:bodyPr>
          <a:lstStyle/>
          <a:p>
            <a:r>
              <a:rPr lang="en-US" sz="1800" dirty="0"/>
              <a:t>*</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331" t="25142" r="18025" b="10172"/>
          <a:stretch/>
        </p:blipFill>
        <p:spPr>
          <a:xfrm>
            <a:off x="476250" y="1390650"/>
            <a:ext cx="8413750" cy="5048250"/>
          </a:xfrm>
          <a:prstGeom prst="rect">
            <a:avLst/>
          </a:prstGeom>
        </p:spPr>
      </p:pic>
    </p:spTree>
    <p:extLst>
      <p:ext uri="{BB962C8B-B14F-4D97-AF65-F5344CB8AC3E}">
        <p14:creationId xmlns:p14="http://schemas.microsoft.com/office/powerpoint/2010/main" val="27187221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Shape 797"/>
          <p:cNvSpPr txBox="1"/>
          <p:nvPr/>
        </p:nvSpPr>
        <p:spPr>
          <a:xfrm>
            <a:off x="-19049" y="0"/>
            <a:ext cx="523829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dirty="0">
                <a:solidFill>
                  <a:srgbClr val="7F7F7F"/>
                </a:solidFill>
                <a:latin typeface="Calibri"/>
                <a:ea typeface="Calibri"/>
                <a:cs typeface="Calibri"/>
                <a:sym typeface="Calibri"/>
              </a:rPr>
              <a:t>III. Practice ID &amp; Data Entry</a:t>
            </a:r>
          </a:p>
        </p:txBody>
      </p:sp>
      <p:sp>
        <p:nvSpPr>
          <p:cNvPr id="808" name="Shape 808"/>
          <p:cNvSpPr txBox="1"/>
          <p:nvPr/>
        </p:nvSpPr>
        <p:spPr>
          <a:xfrm>
            <a:off x="8491817" y="0"/>
            <a:ext cx="652183" cy="523219"/>
          </a:xfrm>
          <a:prstGeom prst="rect">
            <a:avLst/>
          </a:prstGeom>
          <a:solidFill>
            <a:srgbClr val="DAE5F1"/>
          </a:solid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0000"/>
                </a:solidFill>
                <a:latin typeface="Calibri"/>
                <a:ea typeface="Calibri"/>
                <a:cs typeface="Calibri"/>
                <a:sym typeface="Calibri"/>
              </a:rPr>
              <a:t>RL</a:t>
            </a:r>
          </a:p>
        </p:txBody>
      </p:sp>
      <p:sp>
        <p:nvSpPr>
          <p:cNvPr id="809" name="Shape 809"/>
          <p:cNvSpPr txBox="1"/>
          <p:nvPr/>
        </p:nvSpPr>
        <p:spPr>
          <a:xfrm>
            <a:off x="43802" y="601585"/>
            <a:ext cx="4607526"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dk1"/>
                </a:solidFill>
                <a:latin typeface="Calibri"/>
                <a:ea typeface="Calibri"/>
                <a:cs typeface="Calibri"/>
                <a:sym typeface="Calibri"/>
              </a:rPr>
              <a:t>What species AND stages?</a:t>
            </a:r>
          </a:p>
        </p:txBody>
      </p:sp>
      <p:sp>
        <p:nvSpPr>
          <p:cNvPr id="15" name="TextBox 14"/>
          <p:cNvSpPr txBox="1"/>
          <p:nvPr/>
        </p:nvSpPr>
        <p:spPr>
          <a:xfrm>
            <a:off x="8356700" y="99043"/>
            <a:ext cx="270233" cy="369332"/>
          </a:xfrm>
          <a:prstGeom prst="rect">
            <a:avLst/>
          </a:prstGeom>
          <a:noFill/>
        </p:spPr>
        <p:txBody>
          <a:bodyPr wrap="square" rtlCol="0">
            <a:spAutoFit/>
          </a:bodyPr>
          <a:lstStyle/>
          <a:p>
            <a:r>
              <a:rPr lang="en-US" sz="1800" dirty="0"/>
              <a:t>*</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331" t="25142" r="18025" b="10172"/>
          <a:stretch/>
        </p:blipFill>
        <p:spPr>
          <a:xfrm>
            <a:off x="476250" y="1390650"/>
            <a:ext cx="8413750" cy="5048250"/>
          </a:xfrm>
          <a:prstGeom prst="rect">
            <a:avLst/>
          </a:prstGeom>
        </p:spPr>
      </p:pic>
      <p:sp>
        <p:nvSpPr>
          <p:cNvPr id="8" name="Shape 799"/>
          <p:cNvSpPr txBox="1"/>
          <p:nvPr/>
        </p:nvSpPr>
        <p:spPr>
          <a:xfrm>
            <a:off x="345906" y="5530891"/>
            <a:ext cx="3502194" cy="954106"/>
          </a:xfrm>
          <a:prstGeom prst="rect">
            <a:avLst/>
          </a:prstGeom>
          <a:solidFill>
            <a:schemeClr val="accent1">
              <a:lumMod val="20000"/>
              <a:lumOff val="80000"/>
            </a:schemeClr>
          </a:solidFill>
          <a:ln>
            <a:noFill/>
          </a:ln>
        </p:spPr>
        <p:txBody>
          <a:bodyPr lIns="91425" tIns="45700" rIns="91425" bIns="45700" anchor="t" anchorCtr="0">
            <a:noAutofit/>
          </a:bodyPr>
          <a:lstStyle/>
          <a:p>
            <a:pPr>
              <a:buSzPct val="25000"/>
            </a:pPr>
            <a:r>
              <a:rPr lang="en-US" sz="2800" dirty="0" smtClean="0">
                <a:solidFill>
                  <a:schemeClr val="dk1"/>
                </a:solidFill>
                <a:latin typeface="Calibri"/>
                <a:ea typeface="Calibri"/>
                <a:cs typeface="Calibri"/>
                <a:sym typeface="Calibri"/>
              </a:rPr>
              <a:t>Bracted lousewort</a:t>
            </a:r>
            <a:r>
              <a:rPr lang="en-US" sz="2800" dirty="0">
                <a:solidFill>
                  <a:schemeClr val="dk1"/>
                </a:solidFill>
                <a:latin typeface="Calibri"/>
                <a:ea typeface="Calibri"/>
                <a:cs typeface="Calibri"/>
                <a:sym typeface="Calibri"/>
              </a:rPr>
              <a:t/>
            </a:r>
            <a:br>
              <a:rPr lang="en-US" sz="2800" dirty="0">
                <a:solidFill>
                  <a:schemeClr val="dk1"/>
                </a:solidFill>
                <a:latin typeface="Calibri"/>
                <a:ea typeface="Calibri"/>
                <a:cs typeface="Calibri"/>
                <a:sym typeface="Calibri"/>
              </a:rPr>
            </a:br>
            <a:r>
              <a:rPr lang="en-US" sz="2800" dirty="0" smtClean="0">
                <a:solidFill>
                  <a:schemeClr val="dk1"/>
                </a:solidFill>
                <a:latin typeface="Calibri"/>
                <a:ea typeface="Calibri"/>
                <a:cs typeface="Calibri"/>
                <a:sym typeface="Calibri"/>
              </a:rPr>
              <a:t>Budding &amp; </a:t>
            </a:r>
            <a:r>
              <a:rPr lang="en-US" sz="2800" dirty="0" smtClean="0">
                <a:solidFill>
                  <a:schemeClr val="dk1"/>
                </a:solidFill>
                <a:ea typeface="Calibri"/>
                <a:cs typeface="Calibri"/>
                <a:sym typeface="Calibri"/>
              </a:rPr>
              <a:t>Flowering</a:t>
            </a:r>
            <a:endParaRPr lang="en-US" sz="2800" dirty="0">
              <a:solidFill>
                <a:schemeClr val="dk1"/>
              </a:solidFill>
              <a:ea typeface="Calibri"/>
              <a:cs typeface="Calibri"/>
              <a:sym typeface="Calibri"/>
            </a:endParaRPr>
          </a:p>
          <a:p>
            <a:pPr marL="0" marR="0" lvl="0" indent="0" algn="l" rtl="0">
              <a:spcBef>
                <a:spcPts val="0"/>
              </a:spcBef>
              <a:buSzPct val="25000"/>
              <a:buNone/>
            </a:pPr>
            <a:endParaRPr lang="en-US" sz="2800" dirty="0">
              <a:solidFill>
                <a:schemeClr val="dk1"/>
              </a:solidFill>
              <a:latin typeface="Calibri"/>
              <a:ea typeface="Calibri"/>
              <a:cs typeface="Calibri"/>
              <a:sym typeface="Calibri"/>
            </a:endParaRPr>
          </a:p>
        </p:txBody>
      </p:sp>
      <p:cxnSp>
        <p:nvCxnSpPr>
          <p:cNvPr id="9" name="Shape 800"/>
          <p:cNvCxnSpPr>
            <a:cxnSpLocks/>
          </p:cNvCxnSpPr>
          <p:nvPr/>
        </p:nvCxnSpPr>
        <p:spPr>
          <a:xfrm flipV="1">
            <a:off x="1618740" y="4800600"/>
            <a:ext cx="457710" cy="673946"/>
          </a:xfrm>
          <a:prstGeom prst="straightConnector1">
            <a:avLst/>
          </a:prstGeom>
          <a:noFill/>
          <a:ln w="76200" cap="flat" cmpd="sng">
            <a:solidFill>
              <a:srgbClr val="FF0000"/>
            </a:solidFill>
            <a:prstDash val="solid"/>
            <a:round/>
            <a:headEnd type="none" w="med" len="med"/>
            <a:tailEnd type="triangle" w="lg" len="lg"/>
          </a:ln>
        </p:spPr>
      </p:cxnSp>
      <p:sp>
        <p:nvSpPr>
          <p:cNvPr id="10" name="Shape 802"/>
          <p:cNvSpPr txBox="1"/>
          <p:nvPr/>
        </p:nvSpPr>
        <p:spPr>
          <a:xfrm>
            <a:off x="5942513" y="5645083"/>
            <a:ext cx="3391987" cy="1060517"/>
          </a:xfrm>
          <a:prstGeom prst="rect">
            <a:avLst/>
          </a:prstGeom>
          <a:solidFill>
            <a:schemeClr val="accent1">
              <a:lumMod val="20000"/>
              <a:lumOff val="80000"/>
            </a:schemeClr>
          </a:solidFill>
          <a:ln>
            <a:noFill/>
          </a:ln>
        </p:spPr>
        <p:txBody>
          <a:bodyPr lIns="91425" tIns="45700" rIns="91425" bIns="45700" anchor="t" anchorCtr="0">
            <a:noAutofit/>
          </a:bodyPr>
          <a:lstStyle/>
          <a:p>
            <a:pPr marL="0" marR="0" lvl="0" indent="0" algn="l" rtl="0">
              <a:spcBef>
                <a:spcPts val="0"/>
              </a:spcBef>
              <a:buSzPct val="25000"/>
              <a:buNone/>
            </a:pPr>
            <a:r>
              <a:rPr lang="en-US" sz="2800" dirty="0" smtClean="0">
                <a:solidFill>
                  <a:schemeClr val="dk1"/>
                </a:solidFill>
                <a:latin typeface="Calibri"/>
                <a:ea typeface="Calibri"/>
                <a:cs typeface="Calibri"/>
                <a:sym typeface="Calibri"/>
              </a:rPr>
              <a:t>Subalpine lupine</a:t>
            </a:r>
          </a:p>
          <a:p>
            <a:pPr marL="0" marR="0" lvl="0" indent="0" algn="l" rtl="0">
              <a:spcBef>
                <a:spcPts val="0"/>
              </a:spcBef>
              <a:buSzPct val="25000"/>
              <a:buNone/>
            </a:pPr>
            <a:r>
              <a:rPr lang="en-US" sz="2800" dirty="0" smtClean="0">
                <a:solidFill>
                  <a:schemeClr val="dk1"/>
                </a:solidFill>
                <a:latin typeface="Calibri"/>
                <a:ea typeface="Calibri"/>
                <a:cs typeface="Calibri"/>
                <a:sym typeface="Calibri"/>
              </a:rPr>
              <a:t>Budding &amp; Flowering</a:t>
            </a:r>
            <a:endParaRPr lang="en-US" sz="2800" dirty="0">
              <a:solidFill>
                <a:schemeClr val="dk1"/>
              </a:solidFill>
              <a:latin typeface="Calibri"/>
              <a:ea typeface="Calibri"/>
              <a:cs typeface="Calibri"/>
              <a:sym typeface="Calibri"/>
            </a:endParaRPr>
          </a:p>
        </p:txBody>
      </p:sp>
      <p:cxnSp>
        <p:nvCxnSpPr>
          <p:cNvPr id="11" name="Shape 803"/>
          <p:cNvCxnSpPr>
            <a:cxnSpLocks/>
          </p:cNvCxnSpPr>
          <p:nvPr/>
        </p:nvCxnSpPr>
        <p:spPr>
          <a:xfrm flipH="1" flipV="1">
            <a:off x="5714218" y="5230506"/>
            <a:ext cx="686582" cy="389244"/>
          </a:xfrm>
          <a:prstGeom prst="straightConnector1">
            <a:avLst/>
          </a:prstGeom>
          <a:noFill/>
          <a:ln w="76200" cap="flat" cmpd="sng">
            <a:solidFill>
              <a:srgbClr val="FF0000"/>
            </a:solidFill>
            <a:prstDash val="solid"/>
            <a:round/>
            <a:headEnd type="none" w="med" len="med"/>
            <a:tailEnd type="triangle" w="lg" len="lg"/>
          </a:ln>
        </p:spPr>
      </p:cxnSp>
      <p:sp>
        <p:nvSpPr>
          <p:cNvPr id="12" name="Shape 805"/>
          <p:cNvSpPr/>
          <p:nvPr/>
        </p:nvSpPr>
        <p:spPr>
          <a:xfrm>
            <a:off x="4796277" y="4857750"/>
            <a:ext cx="899673" cy="1154943"/>
          </a:xfrm>
          <a:prstGeom prst="ellipse">
            <a:avLst/>
          </a:prstGeom>
          <a:noFill/>
          <a:ln w="762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3" name="Shape 806"/>
          <p:cNvSpPr/>
          <p:nvPr/>
        </p:nvSpPr>
        <p:spPr>
          <a:xfrm rot="275249">
            <a:off x="1839842" y="2268876"/>
            <a:ext cx="1424199" cy="2694188"/>
          </a:xfrm>
          <a:prstGeom prst="ellipse">
            <a:avLst/>
          </a:prstGeom>
          <a:noFill/>
          <a:ln w="762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 name="Shape 802"/>
          <p:cNvSpPr txBox="1"/>
          <p:nvPr/>
        </p:nvSpPr>
        <p:spPr>
          <a:xfrm>
            <a:off x="5409113" y="2197033"/>
            <a:ext cx="3391987" cy="1060517"/>
          </a:xfrm>
          <a:prstGeom prst="rect">
            <a:avLst/>
          </a:prstGeom>
          <a:solidFill>
            <a:schemeClr val="accent1">
              <a:lumMod val="20000"/>
              <a:lumOff val="80000"/>
            </a:schemeClr>
          </a:solidFill>
          <a:ln>
            <a:noFill/>
          </a:ln>
        </p:spPr>
        <p:txBody>
          <a:bodyPr lIns="91425" tIns="45700" rIns="91425" bIns="45700" anchor="t" anchorCtr="0">
            <a:noAutofit/>
          </a:bodyPr>
          <a:lstStyle/>
          <a:p>
            <a:pPr marL="0" marR="0" lvl="0" indent="0" algn="l" rtl="0">
              <a:spcBef>
                <a:spcPts val="0"/>
              </a:spcBef>
              <a:buSzPct val="25000"/>
              <a:buNone/>
            </a:pPr>
            <a:r>
              <a:rPr lang="en-US" sz="2800" dirty="0" smtClean="0">
                <a:solidFill>
                  <a:schemeClr val="dk1"/>
                </a:solidFill>
                <a:latin typeface="Calibri"/>
                <a:ea typeface="Calibri"/>
                <a:cs typeface="Calibri"/>
                <a:sym typeface="Calibri"/>
              </a:rPr>
              <a:t>American bistort</a:t>
            </a:r>
          </a:p>
          <a:p>
            <a:pPr marL="0" marR="0" lvl="0" indent="0" algn="l" rtl="0">
              <a:spcBef>
                <a:spcPts val="0"/>
              </a:spcBef>
              <a:buSzPct val="25000"/>
              <a:buNone/>
            </a:pPr>
            <a:r>
              <a:rPr lang="en-US" sz="2800" dirty="0" smtClean="0">
                <a:solidFill>
                  <a:schemeClr val="dk1"/>
                </a:solidFill>
                <a:latin typeface="Calibri"/>
                <a:ea typeface="Calibri"/>
                <a:cs typeface="Calibri"/>
                <a:sym typeface="Calibri"/>
              </a:rPr>
              <a:t>Flowering (budding?)</a:t>
            </a:r>
            <a:endParaRPr lang="en-US" sz="2800" dirty="0">
              <a:solidFill>
                <a:schemeClr val="dk1"/>
              </a:solidFill>
              <a:latin typeface="Calibri"/>
              <a:ea typeface="Calibri"/>
              <a:cs typeface="Calibri"/>
              <a:sym typeface="Calibri"/>
            </a:endParaRPr>
          </a:p>
        </p:txBody>
      </p:sp>
      <p:cxnSp>
        <p:nvCxnSpPr>
          <p:cNvPr id="17" name="Shape 803"/>
          <p:cNvCxnSpPr>
            <a:cxnSpLocks/>
            <a:endCxn id="18" idx="0"/>
          </p:cNvCxnSpPr>
          <p:nvPr/>
        </p:nvCxnSpPr>
        <p:spPr>
          <a:xfrm flipH="1">
            <a:off x="4912739" y="3295650"/>
            <a:ext cx="573661" cy="514351"/>
          </a:xfrm>
          <a:prstGeom prst="straightConnector1">
            <a:avLst/>
          </a:prstGeom>
          <a:noFill/>
          <a:ln w="76200" cap="flat" cmpd="sng">
            <a:solidFill>
              <a:srgbClr val="FF0000"/>
            </a:solidFill>
            <a:prstDash val="solid"/>
            <a:round/>
            <a:headEnd type="none" w="med" len="med"/>
            <a:tailEnd type="triangle" w="lg" len="lg"/>
          </a:ln>
        </p:spPr>
      </p:cxnSp>
      <p:sp>
        <p:nvSpPr>
          <p:cNvPr id="18" name="Shape 805"/>
          <p:cNvSpPr/>
          <p:nvPr/>
        </p:nvSpPr>
        <p:spPr>
          <a:xfrm>
            <a:off x="4262877" y="3810001"/>
            <a:ext cx="1299723" cy="781050"/>
          </a:xfrm>
          <a:prstGeom prst="ellipse">
            <a:avLst/>
          </a:prstGeom>
          <a:noFill/>
          <a:ln w="762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1567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93521" y="1917519"/>
            <a:ext cx="3738341" cy="4370427"/>
          </a:xfrm>
          <a:prstGeom prst="rect">
            <a:avLst/>
          </a:prstGeom>
          <a:noFill/>
        </p:spPr>
        <p:txBody>
          <a:bodyPr wrap="square" rtlCol="0">
            <a:spAutoFit/>
          </a:bodyPr>
          <a:lstStyle/>
          <a:p>
            <a:pPr algn="ctr"/>
            <a:r>
              <a:rPr lang="en-US" sz="2400" b="1" dirty="0" smtClean="0">
                <a:solidFill>
                  <a:prstClr val="black"/>
                </a:solidFill>
              </a:rPr>
              <a:t>Scientists</a:t>
            </a:r>
            <a:endParaRPr lang="en-US" sz="2400" dirty="0" smtClean="0">
              <a:solidFill>
                <a:prstClr val="black"/>
              </a:solidFill>
            </a:endParaRPr>
          </a:p>
          <a:p>
            <a:pPr algn="ctr"/>
            <a:endParaRPr lang="en-US" sz="3200" dirty="0">
              <a:solidFill>
                <a:prstClr val="black"/>
              </a:solidFill>
            </a:endParaRPr>
          </a:p>
          <a:p>
            <a:pPr algn="ctr"/>
            <a:endParaRPr lang="en-US" sz="2400" dirty="0" smtClean="0">
              <a:solidFill>
                <a:prstClr val="black"/>
              </a:solidFill>
            </a:endParaRPr>
          </a:p>
          <a:p>
            <a:pPr algn="ctr"/>
            <a:endParaRPr lang="en-US" sz="2400" dirty="0">
              <a:solidFill>
                <a:prstClr val="black"/>
              </a:solidFill>
            </a:endParaRPr>
          </a:p>
          <a:p>
            <a:pPr algn="ctr"/>
            <a:endParaRPr lang="en-US" sz="2400" dirty="0" smtClean="0">
              <a:solidFill>
                <a:prstClr val="black"/>
              </a:solidFill>
            </a:endParaRPr>
          </a:p>
          <a:p>
            <a:pPr algn="ctr"/>
            <a:endParaRPr lang="en-US" sz="2400" dirty="0">
              <a:solidFill>
                <a:prstClr val="black"/>
              </a:solidFill>
            </a:endParaRPr>
          </a:p>
          <a:p>
            <a:pPr algn="ctr"/>
            <a:endParaRPr lang="en-US" dirty="0" smtClean="0">
              <a:solidFill>
                <a:prstClr val="black"/>
              </a:solidFill>
            </a:endParaRPr>
          </a:p>
          <a:p>
            <a:endParaRPr lang="en-US" dirty="0" smtClean="0">
              <a:solidFill>
                <a:prstClr val="black"/>
              </a:solidFill>
            </a:endParaRPr>
          </a:p>
          <a:p>
            <a:pPr marL="176213" indent="-176213">
              <a:buFont typeface="Arial" panose="020B0604020202020204" pitchFamily="34" charset="0"/>
              <a:buChar char="•"/>
            </a:pPr>
            <a:r>
              <a:rPr lang="en-US" dirty="0" smtClean="0">
                <a:solidFill>
                  <a:prstClr val="black"/>
                </a:solidFill>
              </a:rPr>
              <a:t>How do climatic factors interact to drive phenology?</a:t>
            </a:r>
          </a:p>
          <a:p>
            <a:pPr marL="176213" indent="-176213">
              <a:buFont typeface="Arial" panose="020B0604020202020204" pitchFamily="34" charset="0"/>
              <a:buChar char="•"/>
            </a:pPr>
            <a:r>
              <a:rPr lang="en-US" dirty="0" smtClean="0">
                <a:solidFill>
                  <a:prstClr val="black"/>
                </a:solidFill>
              </a:rPr>
              <a:t>Will </a:t>
            </a:r>
            <a:r>
              <a:rPr lang="en-US" dirty="0" err="1" smtClean="0">
                <a:solidFill>
                  <a:prstClr val="black"/>
                </a:solidFill>
              </a:rPr>
              <a:t>phenological</a:t>
            </a:r>
            <a:r>
              <a:rPr lang="en-US" dirty="0" smtClean="0">
                <a:solidFill>
                  <a:prstClr val="black"/>
                </a:solidFill>
              </a:rPr>
              <a:t> shifts result in ‘mismatched’ and novel interactions?</a:t>
            </a:r>
          </a:p>
        </p:txBody>
      </p:sp>
      <p:sp>
        <p:nvSpPr>
          <p:cNvPr id="8" name="TextBox 7"/>
          <p:cNvSpPr txBox="1"/>
          <p:nvPr/>
        </p:nvSpPr>
        <p:spPr>
          <a:xfrm>
            <a:off x="6431862" y="1563575"/>
            <a:ext cx="2890420" cy="4524315"/>
          </a:xfrm>
          <a:prstGeom prst="rect">
            <a:avLst/>
          </a:prstGeom>
          <a:noFill/>
        </p:spPr>
        <p:txBody>
          <a:bodyPr wrap="square" rtlCol="0">
            <a:spAutoFit/>
          </a:bodyPr>
          <a:lstStyle/>
          <a:p>
            <a:pPr algn="ctr"/>
            <a:r>
              <a:rPr lang="en-US" sz="2400" b="1" dirty="0" smtClean="0">
                <a:solidFill>
                  <a:prstClr val="black"/>
                </a:solidFill>
              </a:rPr>
              <a:t>General Public &amp; Park Visitors</a:t>
            </a:r>
          </a:p>
          <a:p>
            <a:pPr algn="ctr"/>
            <a:endParaRPr lang="en-US" dirty="0" smtClean="0">
              <a:solidFill>
                <a:prstClr val="black"/>
              </a:solidFill>
            </a:endParaRPr>
          </a:p>
          <a:p>
            <a:pPr algn="ctr"/>
            <a:endParaRPr lang="en-US" sz="2400" dirty="0">
              <a:solidFill>
                <a:prstClr val="black"/>
              </a:solidFill>
            </a:endParaRPr>
          </a:p>
          <a:p>
            <a:pPr algn="ctr"/>
            <a:endParaRPr lang="en-US" sz="2400" dirty="0" smtClean="0">
              <a:solidFill>
                <a:prstClr val="black"/>
              </a:solidFill>
            </a:endParaRPr>
          </a:p>
          <a:p>
            <a:pPr algn="ctr"/>
            <a:endParaRPr lang="en-US" sz="2400" dirty="0" smtClean="0">
              <a:solidFill>
                <a:prstClr val="black"/>
              </a:solidFill>
            </a:endParaRPr>
          </a:p>
          <a:p>
            <a:pPr algn="ctr"/>
            <a:endParaRPr lang="en-US" sz="2400" dirty="0">
              <a:solidFill>
                <a:prstClr val="black"/>
              </a:solidFill>
            </a:endParaRPr>
          </a:p>
          <a:p>
            <a:pPr algn="ctr"/>
            <a:endParaRPr lang="en-US" sz="2400" dirty="0" smtClean="0">
              <a:solidFill>
                <a:prstClr val="black"/>
              </a:solidFill>
            </a:endParaRPr>
          </a:p>
          <a:p>
            <a:pPr algn="ctr"/>
            <a:endParaRPr lang="en-US" sz="2400" dirty="0">
              <a:solidFill>
                <a:prstClr val="black"/>
              </a:solidFill>
            </a:endParaRPr>
          </a:p>
          <a:p>
            <a:pPr algn="ctr"/>
            <a:endParaRPr lang="en-US" sz="2400" dirty="0" smtClean="0">
              <a:solidFill>
                <a:prstClr val="black"/>
              </a:solidFill>
            </a:endParaRPr>
          </a:p>
          <a:p>
            <a:pPr marL="176213" indent="-176213">
              <a:buFont typeface="Arial" panose="020B0604020202020204" pitchFamily="34" charset="0"/>
              <a:buChar char="•"/>
            </a:pPr>
            <a:r>
              <a:rPr lang="en-US" dirty="0" smtClean="0">
                <a:solidFill>
                  <a:prstClr val="black"/>
                </a:solidFill>
              </a:rPr>
              <a:t>Time visits to see flowers</a:t>
            </a:r>
          </a:p>
          <a:p>
            <a:pPr marL="176213" indent="-176213">
              <a:buFont typeface="Arial" panose="020B0604020202020204" pitchFamily="34" charset="0"/>
              <a:buChar char="•"/>
            </a:pPr>
            <a:r>
              <a:rPr lang="en-US" dirty="0" smtClean="0">
                <a:solidFill>
                  <a:prstClr val="black"/>
                </a:solidFill>
              </a:rPr>
              <a:t>Show future generations landscapes you love</a:t>
            </a:r>
          </a:p>
        </p:txBody>
      </p:sp>
      <p:sp>
        <p:nvSpPr>
          <p:cNvPr id="7" name="TextBox 6"/>
          <p:cNvSpPr txBox="1"/>
          <p:nvPr/>
        </p:nvSpPr>
        <p:spPr>
          <a:xfrm>
            <a:off x="111318" y="1917519"/>
            <a:ext cx="2994246" cy="3600986"/>
          </a:xfrm>
          <a:prstGeom prst="rect">
            <a:avLst/>
          </a:prstGeom>
          <a:noFill/>
        </p:spPr>
        <p:txBody>
          <a:bodyPr wrap="square" rtlCol="0">
            <a:spAutoFit/>
          </a:bodyPr>
          <a:lstStyle/>
          <a:p>
            <a:pPr algn="ctr"/>
            <a:r>
              <a:rPr lang="en-US" sz="2400" b="1" dirty="0" smtClean="0">
                <a:solidFill>
                  <a:prstClr val="black"/>
                </a:solidFill>
              </a:rPr>
              <a:t>Resource Managers</a:t>
            </a:r>
            <a:endParaRPr lang="en-US" sz="2400" dirty="0" smtClean="0">
              <a:solidFill>
                <a:prstClr val="black"/>
              </a:solidFill>
            </a:endParaRPr>
          </a:p>
          <a:p>
            <a:pPr algn="ctr"/>
            <a:endParaRPr lang="en-US" sz="3600" dirty="0">
              <a:solidFill>
                <a:prstClr val="black"/>
              </a:solidFill>
            </a:endParaRPr>
          </a:p>
          <a:p>
            <a:pPr algn="ctr"/>
            <a:endParaRPr lang="en-US" sz="2400" dirty="0" smtClean="0">
              <a:solidFill>
                <a:prstClr val="black"/>
              </a:solidFill>
            </a:endParaRPr>
          </a:p>
          <a:p>
            <a:pPr algn="ctr"/>
            <a:endParaRPr lang="en-US" sz="2400" dirty="0">
              <a:solidFill>
                <a:prstClr val="black"/>
              </a:solidFill>
            </a:endParaRPr>
          </a:p>
          <a:p>
            <a:pPr algn="ctr"/>
            <a:endParaRPr lang="en-US" sz="2400" dirty="0" smtClean="0">
              <a:solidFill>
                <a:prstClr val="black"/>
              </a:solidFill>
            </a:endParaRPr>
          </a:p>
          <a:p>
            <a:pPr algn="ctr"/>
            <a:endParaRPr lang="en-US" sz="2400" dirty="0">
              <a:solidFill>
                <a:prstClr val="black"/>
              </a:solidFill>
            </a:endParaRPr>
          </a:p>
          <a:p>
            <a:pPr algn="ctr"/>
            <a:endParaRPr lang="en-US" dirty="0" smtClean="0">
              <a:solidFill>
                <a:prstClr val="black"/>
              </a:solidFill>
            </a:endParaRPr>
          </a:p>
          <a:p>
            <a:pPr marL="176213" indent="-176213">
              <a:buFont typeface="Arial" panose="020B0604020202020204" pitchFamily="34" charset="0"/>
              <a:buChar char="•"/>
            </a:pPr>
            <a:r>
              <a:rPr lang="en-US" dirty="0" smtClean="0">
                <a:solidFill>
                  <a:prstClr val="black"/>
                </a:solidFill>
              </a:rPr>
              <a:t>Planning for visitors</a:t>
            </a:r>
          </a:p>
          <a:p>
            <a:pPr marL="176213" indent="-176213">
              <a:buFont typeface="Arial" panose="020B0604020202020204" pitchFamily="34" charset="0"/>
              <a:buChar char="•"/>
            </a:pPr>
            <a:r>
              <a:rPr lang="en-US" dirty="0" smtClean="0">
                <a:solidFill>
                  <a:prstClr val="black"/>
                </a:solidFill>
              </a:rPr>
              <a:t>Manage and preserve species at risk</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58" y="2367670"/>
            <a:ext cx="1600200" cy="208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133" y="2367670"/>
            <a:ext cx="3212347" cy="2409260"/>
          </a:xfrm>
          <a:prstGeom prst="rect">
            <a:avLst/>
          </a:prstGeom>
        </p:spPr>
      </p:pic>
      <p:pic>
        <p:nvPicPr>
          <p:cNvPr id="17" name="Picture 6" descr="http://photoblog.mrussellphotography.com/photography/2012/august/mount-rainier/wildflowers-trail-tipsoo-lake-mount-rainier-tourists-24851.jpg"/>
          <p:cNvPicPr>
            <a:picLocks noChangeAspect="1" noChangeArrowheads="1"/>
          </p:cNvPicPr>
          <p:nvPr/>
        </p:nvPicPr>
        <p:blipFill rotWithShape="1">
          <a:blip r:embed="rId4">
            <a:extLst>
              <a:ext uri="{28A0092B-C50C-407E-A947-70E740481C1C}">
                <a14:useLocalDpi xmlns:a14="http://schemas.microsoft.com/office/drawing/2010/main" val="0"/>
              </a:ext>
            </a:extLst>
          </a:blip>
          <a:srcRect l="9854" t="3718" r="26934" b="35251"/>
          <a:stretch/>
        </p:blipFill>
        <p:spPr bwMode="auto">
          <a:xfrm>
            <a:off x="6851770" y="2381117"/>
            <a:ext cx="1928480" cy="27929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816224" y="0"/>
            <a:ext cx="274434" cy="369332"/>
          </a:xfrm>
          <a:prstGeom prst="rect">
            <a:avLst/>
          </a:prstGeom>
          <a:noFill/>
        </p:spPr>
        <p:txBody>
          <a:bodyPr wrap="none" rtlCol="0">
            <a:spAutoFit/>
          </a:bodyPr>
          <a:lstStyle/>
          <a:p>
            <a:r>
              <a:rPr lang="en-US" dirty="0" smtClean="0"/>
              <a:t>*</a:t>
            </a:r>
            <a:endParaRPr lang="en-US" dirty="0"/>
          </a:p>
        </p:txBody>
      </p:sp>
      <p:sp>
        <p:nvSpPr>
          <p:cNvPr id="12" name="TextBox 11"/>
          <p:cNvSpPr txBox="1"/>
          <p:nvPr/>
        </p:nvSpPr>
        <p:spPr>
          <a:xfrm>
            <a:off x="-19050" y="0"/>
            <a:ext cx="8232062" cy="646331"/>
          </a:xfrm>
          <a:prstGeom prst="rect">
            <a:avLst/>
          </a:prstGeom>
          <a:noFill/>
        </p:spPr>
        <p:txBody>
          <a:bodyPr wrap="none" rtlCol="0">
            <a:spAutoFit/>
          </a:bodyPr>
          <a:lstStyle/>
          <a:p>
            <a:pPr fontAlgn="base">
              <a:spcBef>
                <a:spcPct val="0"/>
              </a:spcBef>
              <a:spcAft>
                <a:spcPct val="0"/>
              </a:spcAft>
            </a:pPr>
            <a:r>
              <a:rPr lang="en-US" sz="3600" dirty="0" smtClean="0">
                <a:solidFill>
                  <a:srgbClr val="FFFFFF">
                    <a:lumMod val="50000"/>
                  </a:srgbClr>
                </a:solidFill>
              </a:rPr>
              <a:t>I.</a:t>
            </a:r>
            <a:r>
              <a:rPr lang="en-US" dirty="0" smtClean="0">
                <a:solidFill>
                  <a:srgbClr val="FFFFFF">
                    <a:lumMod val="50000"/>
                  </a:srgbClr>
                </a:solidFill>
              </a:rPr>
              <a:t> </a:t>
            </a:r>
            <a:r>
              <a:rPr lang="en-US" sz="3600" dirty="0" smtClean="0">
                <a:solidFill>
                  <a:srgbClr val="FFFFFF">
                    <a:lumMod val="50000"/>
                  </a:srgbClr>
                </a:solidFill>
              </a:rPr>
              <a:t>Background: Phenology &amp; climate change</a:t>
            </a:r>
          </a:p>
        </p:txBody>
      </p:sp>
      <p:sp>
        <p:nvSpPr>
          <p:cNvPr id="13" name="TextBox 10"/>
          <p:cNvSpPr txBox="1">
            <a:spLocks noChangeArrowheads="1"/>
          </p:cNvSpPr>
          <p:nvPr/>
        </p:nvSpPr>
        <p:spPr bwMode="auto">
          <a:xfrm>
            <a:off x="199958" y="522041"/>
            <a:ext cx="8772591" cy="954107"/>
          </a:xfrm>
          <a:prstGeom prst="rect">
            <a:avLst/>
          </a:prstGeom>
          <a:noFill/>
          <a:ln w="9525">
            <a:noFill/>
            <a:miter lim="800000"/>
            <a:headEnd/>
            <a:tailEnd/>
          </a:ln>
        </p:spPr>
        <p:txBody>
          <a:bodyPr wrap="square">
            <a:spAutoFit/>
          </a:bodyPr>
          <a:lstStyle/>
          <a:p>
            <a:pPr fontAlgn="base">
              <a:spcBef>
                <a:spcPct val="0"/>
              </a:spcBef>
              <a:spcAft>
                <a:spcPct val="0"/>
              </a:spcAft>
            </a:pPr>
            <a:r>
              <a:rPr lang="en-US" sz="2800" b="1" dirty="0" smtClean="0">
                <a:solidFill>
                  <a:srgbClr val="000000"/>
                </a:solidFill>
              </a:rPr>
              <a:t>Understanding </a:t>
            </a:r>
            <a:r>
              <a:rPr lang="en-US" sz="2800" b="1" dirty="0" err="1" smtClean="0">
                <a:solidFill>
                  <a:srgbClr val="000000"/>
                </a:solidFill>
              </a:rPr>
              <a:t>phenological</a:t>
            </a:r>
            <a:r>
              <a:rPr lang="en-US" sz="2800" b="1" dirty="0" smtClean="0">
                <a:solidFill>
                  <a:srgbClr val="000000"/>
                </a:solidFill>
              </a:rPr>
              <a:t> shifts is also important to us (we are all stakeholders in our planets wellbeing)…</a:t>
            </a:r>
          </a:p>
        </p:txBody>
      </p:sp>
    </p:spTree>
    <p:extLst>
      <p:ext uri="{BB962C8B-B14F-4D97-AF65-F5344CB8AC3E}">
        <p14:creationId xmlns:p14="http://schemas.microsoft.com/office/powerpoint/2010/main" val="205389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Shape 781"/>
          <p:cNvSpPr txBox="1"/>
          <p:nvPr/>
        </p:nvSpPr>
        <p:spPr>
          <a:xfrm>
            <a:off x="-19049" y="0"/>
            <a:ext cx="523829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rgbClr val="7F7F7F"/>
                </a:solidFill>
                <a:latin typeface="Calibri"/>
                <a:ea typeface="Calibri"/>
                <a:cs typeface="Calibri"/>
                <a:sym typeface="Calibri"/>
              </a:rPr>
              <a:t>III. Practice ID &amp; Data Entry</a:t>
            </a:r>
          </a:p>
        </p:txBody>
      </p:sp>
      <p:pic>
        <p:nvPicPr>
          <p:cNvPr id="782" name="Shape 782"/>
          <p:cNvPicPr preferRelativeResize="0"/>
          <p:nvPr/>
        </p:nvPicPr>
        <p:blipFill rotWithShape="1">
          <a:blip r:embed="rId3">
            <a:alphaModFix/>
          </a:blip>
          <a:srcRect b="18823"/>
          <a:stretch/>
        </p:blipFill>
        <p:spPr>
          <a:xfrm>
            <a:off x="3842496" y="1089212"/>
            <a:ext cx="5143499" cy="5567082"/>
          </a:xfrm>
          <a:prstGeom prst="rect">
            <a:avLst/>
          </a:prstGeom>
          <a:noFill/>
          <a:ln>
            <a:noFill/>
          </a:ln>
        </p:spPr>
      </p:pic>
      <p:sp>
        <p:nvSpPr>
          <p:cNvPr id="787" name="Shape 787"/>
          <p:cNvSpPr/>
          <p:nvPr/>
        </p:nvSpPr>
        <p:spPr>
          <a:xfrm>
            <a:off x="746312" y="2391334"/>
            <a:ext cx="2225488" cy="753035"/>
          </a:xfrm>
          <a:prstGeom prst="rect">
            <a:avLst/>
          </a:prstGeom>
          <a:solidFill>
            <a:srgbClr val="DAE5F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788" name="Shape 788"/>
          <p:cNvSpPr/>
          <p:nvPr/>
        </p:nvSpPr>
        <p:spPr>
          <a:xfrm>
            <a:off x="753035" y="3889566"/>
            <a:ext cx="1759656" cy="753035"/>
          </a:xfrm>
          <a:prstGeom prst="rect">
            <a:avLst/>
          </a:prstGeom>
          <a:solidFill>
            <a:srgbClr val="DAE5F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789" name="Shape 789"/>
          <p:cNvSpPr/>
          <p:nvPr/>
        </p:nvSpPr>
        <p:spPr>
          <a:xfrm>
            <a:off x="684733" y="5387796"/>
            <a:ext cx="1759656" cy="753035"/>
          </a:xfrm>
          <a:prstGeom prst="rect">
            <a:avLst/>
          </a:prstGeom>
          <a:solidFill>
            <a:srgbClr val="DAE5F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790" name="Shape 790"/>
          <p:cNvSpPr txBox="1"/>
          <p:nvPr/>
        </p:nvSpPr>
        <p:spPr>
          <a:xfrm>
            <a:off x="8491817" y="0"/>
            <a:ext cx="652183" cy="523219"/>
          </a:xfrm>
          <a:prstGeom prst="rect">
            <a:avLst/>
          </a:prstGeom>
          <a:solidFill>
            <a:srgbClr val="DAE5F1"/>
          </a:solid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366092"/>
                </a:solidFill>
                <a:latin typeface="Calibri"/>
                <a:ea typeface="Calibri"/>
                <a:cs typeface="Calibri"/>
                <a:sym typeface="Calibri"/>
              </a:rPr>
              <a:t>GB</a:t>
            </a:r>
          </a:p>
        </p:txBody>
      </p:sp>
      <p:sp>
        <p:nvSpPr>
          <p:cNvPr id="791" name="Shape 791"/>
          <p:cNvSpPr txBox="1"/>
          <p:nvPr/>
        </p:nvSpPr>
        <p:spPr>
          <a:xfrm>
            <a:off x="1388712" y="543687"/>
            <a:ext cx="4607526"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dk1"/>
                </a:solidFill>
                <a:latin typeface="Calibri"/>
                <a:ea typeface="Calibri"/>
                <a:cs typeface="Calibri"/>
                <a:sym typeface="Calibri"/>
              </a:rPr>
              <a:t>What species AND stages?</a:t>
            </a:r>
          </a:p>
        </p:txBody>
      </p:sp>
      <p:sp>
        <p:nvSpPr>
          <p:cNvPr id="13" name="TextBox 12"/>
          <p:cNvSpPr txBox="1"/>
          <p:nvPr/>
        </p:nvSpPr>
        <p:spPr>
          <a:xfrm>
            <a:off x="8181050" y="153887"/>
            <a:ext cx="310767" cy="369332"/>
          </a:xfrm>
          <a:prstGeom prst="rect">
            <a:avLst/>
          </a:prstGeom>
          <a:noFill/>
        </p:spPr>
        <p:txBody>
          <a:bodyPr wrap="square" rtlCol="0">
            <a:spAutoFit/>
          </a:bodyPr>
          <a:lstStyle/>
          <a:p>
            <a:r>
              <a:rPr lang="en-US" sz="1800" dirty="0"/>
              <a:t>*</a:t>
            </a:r>
          </a:p>
        </p:txBody>
      </p:sp>
    </p:spTree>
    <p:extLst>
      <p:ext uri="{BB962C8B-B14F-4D97-AF65-F5344CB8AC3E}">
        <p14:creationId xmlns:p14="http://schemas.microsoft.com/office/powerpoint/2010/main" val="21894382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Shape 781"/>
          <p:cNvSpPr txBox="1"/>
          <p:nvPr/>
        </p:nvSpPr>
        <p:spPr>
          <a:xfrm>
            <a:off x="-19049" y="0"/>
            <a:ext cx="523829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rgbClr val="7F7F7F"/>
                </a:solidFill>
                <a:latin typeface="Calibri"/>
                <a:ea typeface="Calibri"/>
                <a:cs typeface="Calibri"/>
                <a:sym typeface="Calibri"/>
              </a:rPr>
              <a:t>III. Practice ID &amp; Data Entry</a:t>
            </a:r>
          </a:p>
        </p:txBody>
      </p:sp>
      <p:pic>
        <p:nvPicPr>
          <p:cNvPr id="782" name="Shape 782"/>
          <p:cNvPicPr preferRelativeResize="0"/>
          <p:nvPr/>
        </p:nvPicPr>
        <p:blipFill rotWithShape="1">
          <a:blip r:embed="rId3">
            <a:alphaModFix/>
          </a:blip>
          <a:srcRect b="18823"/>
          <a:stretch/>
        </p:blipFill>
        <p:spPr>
          <a:xfrm>
            <a:off x="3842496" y="1089212"/>
            <a:ext cx="5143499" cy="5567082"/>
          </a:xfrm>
          <a:prstGeom prst="rect">
            <a:avLst/>
          </a:prstGeom>
          <a:noFill/>
          <a:ln>
            <a:noFill/>
          </a:ln>
        </p:spPr>
      </p:pic>
      <p:sp>
        <p:nvSpPr>
          <p:cNvPr id="783" name="Shape 783"/>
          <p:cNvSpPr txBox="1"/>
          <p:nvPr/>
        </p:nvSpPr>
        <p:spPr>
          <a:xfrm>
            <a:off x="409554" y="1610595"/>
            <a:ext cx="3046567" cy="4524315"/>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Scarlet Paintbrush</a:t>
            </a:r>
          </a:p>
          <a:p>
            <a:pPr marL="800100" marR="0" lvl="1" indent="-342900" algn="l" rtl="0">
              <a:spcBef>
                <a:spcPts val="0"/>
              </a:spcBef>
              <a:buClr>
                <a:schemeClr val="dk1"/>
              </a:buClr>
              <a:buSzPct val="100000"/>
              <a:buFont typeface="Arial"/>
              <a:buChar char="•"/>
            </a:pPr>
            <a:r>
              <a:rPr lang="en-US" sz="2400" b="0" i="0" u="none" strike="noStrike" cap="none" dirty="0" smtClean="0">
                <a:solidFill>
                  <a:schemeClr val="dk1"/>
                </a:solidFill>
                <a:latin typeface="Calibri"/>
                <a:ea typeface="Calibri"/>
                <a:cs typeface="Calibri"/>
                <a:sym typeface="Calibri"/>
              </a:rPr>
              <a:t>Budding</a:t>
            </a:r>
          </a:p>
          <a:p>
            <a:pPr marL="800100" marR="0" lvl="1" indent="-342900" algn="l" rtl="0">
              <a:spcBef>
                <a:spcPts val="0"/>
              </a:spcBef>
              <a:buClr>
                <a:schemeClr val="dk1"/>
              </a:buClr>
              <a:buSzPct val="100000"/>
              <a:buFont typeface="Arial"/>
              <a:buChar char="•"/>
            </a:pPr>
            <a:r>
              <a:rPr lang="en-US" sz="2400" b="0" i="0" u="none" strike="noStrike" cap="none" dirty="0" smtClean="0">
                <a:solidFill>
                  <a:schemeClr val="dk1"/>
                </a:solidFill>
                <a:latin typeface="Calibri"/>
                <a:ea typeface="Calibri"/>
                <a:cs typeface="Calibri"/>
                <a:sym typeface="Calibri"/>
              </a:rPr>
              <a:t>Flowering </a:t>
            </a:r>
            <a:endParaRPr lang="en-US" sz="2400" b="0" i="0" u="none" strike="noStrike" cap="none"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Subalpine Lupine</a:t>
            </a:r>
          </a:p>
          <a:p>
            <a:pPr marL="800100" marR="0" lvl="1" indent="-342900" algn="l" rtl="0">
              <a:spcBef>
                <a:spcPts val="0"/>
              </a:spcBef>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Flowering </a:t>
            </a: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Font typeface="Arial"/>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400" dirty="0">
                <a:solidFill>
                  <a:schemeClr val="dk1"/>
                </a:solidFill>
                <a:latin typeface="Calibri"/>
                <a:ea typeface="Calibri"/>
                <a:cs typeface="Calibri"/>
                <a:sym typeface="Calibri"/>
              </a:rPr>
              <a:t>Sitka Valerian</a:t>
            </a:r>
          </a:p>
          <a:p>
            <a:pPr marL="800100" marR="0" lvl="1" indent="-342900" algn="l" rtl="0">
              <a:spcBef>
                <a:spcPts val="0"/>
              </a:spcBef>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Fruiting?</a:t>
            </a:r>
          </a:p>
          <a:p>
            <a:pPr marL="0" marR="0" lvl="0" indent="0" algn="ctr" rtl="0">
              <a:spcBef>
                <a:spcPts val="0"/>
              </a:spcBef>
              <a:buNone/>
            </a:pPr>
            <a:endParaRPr sz="2400" dirty="0">
              <a:solidFill>
                <a:schemeClr val="dk1"/>
              </a:solidFill>
              <a:latin typeface="Calibri"/>
              <a:ea typeface="Calibri"/>
              <a:cs typeface="Calibri"/>
              <a:sym typeface="Calibri"/>
            </a:endParaRPr>
          </a:p>
        </p:txBody>
      </p:sp>
      <p:cxnSp>
        <p:nvCxnSpPr>
          <p:cNvPr id="784" name="Shape 784"/>
          <p:cNvCxnSpPr/>
          <p:nvPr/>
        </p:nvCxnSpPr>
        <p:spPr>
          <a:xfrm>
            <a:off x="2505967" y="2084292"/>
            <a:ext cx="2200503" cy="457200"/>
          </a:xfrm>
          <a:prstGeom prst="straightConnector1">
            <a:avLst/>
          </a:prstGeom>
          <a:noFill/>
          <a:ln w="76200" cap="flat" cmpd="sng">
            <a:solidFill>
              <a:srgbClr val="FF0000"/>
            </a:solidFill>
            <a:prstDash val="solid"/>
            <a:round/>
            <a:headEnd type="none" w="med" len="med"/>
            <a:tailEnd type="triangle" w="lg" len="lg"/>
          </a:ln>
        </p:spPr>
      </p:cxnSp>
      <p:cxnSp>
        <p:nvCxnSpPr>
          <p:cNvPr id="785" name="Shape 785"/>
          <p:cNvCxnSpPr/>
          <p:nvPr/>
        </p:nvCxnSpPr>
        <p:spPr>
          <a:xfrm>
            <a:off x="2600097" y="3900519"/>
            <a:ext cx="4607526" cy="1431238"/>
          </a:xfrm>
          <a:prstGeom prst="straightConnector1">
            <a:avLst/>
          </a:prstGeom>
          <a:noFill/>
          <a:ln w="76200" cap="flat" cmpd="sng">
            <a:solidFill>
              <a:srgbClr val="FF0000"/>
            </a:solidFill>
            <a:prstDash val="solid"/>
            <a:round/>
            <a:headEnd type="none" w="med" len="med"/>
            <a:tailEnd type="triangle" w="lg" len="lg"/>
          </a:ln>
        </p:spPr>
      </p:cxnSp>
      <p:cxnSp>
        <p:nvCxnSpPr>
          <p:cNvPr id="786" name="Shape 786"/>
          <p:cNvCxnSpPr/>
          <p:nvPr/>
        </p:nvCxnSpPr>
        <p:spPr>
          <a:xfrm rot="10800000" flipH="1">
            <a:off x="2684028" y="2005357"/>
            <a:ext cx="5182499" cy="3445181"/>
          </a:xfrm>
          <a:prstGeom prst="straightConnector1">
            <a:avLst/>
          </a:prstGeom>
          <a:noFill/>
          <a:ln w="76200" cap="flat" cmpd="sng">
            <a:solidFill>
              <a:srgbClr val="FF0000"/>
            </a:solidFill>
            <a:prstDash val="solid"/>
            <a:round/>
            <a:headEnd type="none" w="med" len="med"/>
            <a:tailEnd type="triangle" w="lg" len="lg"/>
          </a:ln>
        </p:spPr>
      </p:cxnSp>
      <p:sp>
        <p:nvSpPr>
          <p:cNvPr id="790" name="Shape 790"/>
          <p:cNvSpPr txBox="1"/>
          <p:nvPr/>
        </p:nvSpPr>
        <p:spPr>
          <a:xfrm>
            <a:off x="8491817" y="0"/>
            <a:ext cx="652183" cy="523219"/>
          </a:xfrm>
          <a:prstGeom prst="rect">
            <a:avLst/>
          </a:prstGeom>
          <a:solidFill>
            <a:srgbClr val="DAE5F1"/>
          </a:solid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366092"/>
                </a:solidFill>
                <a:latin typeface="Calibri"/>
                <a:ea typeface="Calibri"/>
                <a:cs typeface="Calibri"/>
                <a:sym typeface="Calibri"/>
              </a:rPr>
              <a:t>GB</a:t>
            </a:r>
          </a:p>
        </p:txBody>
      </p:sp>
      <p:sp>
        <p:nvSpPr>
          <p:cNvPr id="791" name="Shape 791"/>
          <p:cNvSpPr txBox="1"/>
          <p:nvPr/>
        </p:nvSpPr>
        <p:spPr>
          <a:xfrm>
            <a:off x="1388712" y="543687"/>
            <a:ext cx="4607526"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dk1"/>
                </a:solidFill>
                <a:latin typeface="Calibri"/>
                <a:ea typeface="Calibri"/>
                <a:cs typeface="Calibri"/>
                <a:sym typeface="Calibri"/>
              </a:rPr>
              <a:t>What species AND stages?</a:t>
            </a:r>
          </a:p>
        </p:txBody>
      </p:sp>
      <p:sp>
        <p:nvSpPr>
          <p:cNvPr id="13" name="TextBox 12"/>
          <p:cNvSpPr txBox="1"/>
          <p:nvPr/>
        </p:nvSpPr>
        <p:spPr>
          <a:xfrm>
            <a:off x="8181050" y="153887"/>
            <a:ext cx="310767" cy="369332"/>
          </a:xfrm>
          <a:prstGeom prst="rect">
            <a:avLst/>
          </a:prstGeom>
          <a:noFill/>
        </p:spPr>
        <p:txBody>
          <a:bodyPr wrap="square" rtlCol="0">
            <a:spAutoFit/>
          </a:bodyPr>
          <a:lstStyle/>
          <a:p>
            <a:r>
              <a:rPr lang="en-US" sz="1800" dirty="0"/>
              <a:t>*</a:t>
            </a:r>
          </a:p>
        </p:txBody>
      </p:sp>
    </p:spTree>
    <p:extLst>
      <p:ext uri="{BB962C8B-B14F-4D97-AF65-F5344CB8AC3E}">
        <p14:creationId xmlns:p14="http://schemas.microsoft.com/office/powerpoint/2010/main" val="38925839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0" y="539463"/>
            <a:ext cx="9210260" cy="2657698"/>
            <a:chOff x="0" y="539463"/>
            <a:chExt cx="9210260" cy="2657698"/>
          </a:xfrm>
        </p:grpSpPr>
        <p:pic>
          <p:nvPicPr>
            <p:cNvPr id="4" name="Picture 3"/>
            <p:cNvPicPr>
              <a:picLocks noChangeAspect="1"/>
            </p:cNvPicPr>
            <p:nvPr/>
          </p:nvPicPr>
          <p:blipFill rotWithShape="1">
            <a:blip r:embed="rId2"/>
            <a:srcRect l="3985" t="23113" r="36767" b="65836"/>
            <a:stretch/>
          </p:blipFill>
          <p:spPr>
            <a:xfrm>
              <a:off x="23335" y="2133905"/>
              <a:ext cx="9120665" cy="1063256"/>
            </a:xfrm>
            <a:prstGeom prst="rect">
              <a:avLst/>
            </a:prstGeom>
          </p:spPr>
        </p:pic>
        <p:pic>
          <p:nvPicPr>
            <p:cNvPr id="3" name="Picture 2"/>
            <p:cNvPicPr>
              <a:picLocks noChangeAspect="1"/>
            </p:cNvPicPr>
            <p:nvPr/>
          </p:nvPicPr>
          <p:blipFill rotWithShape="1">
            <a:blip r:embed="rId3"/>
            <a:srcRect l="2024" t="11864" r="36666" b="73375"/>
            <a:stretch/>
          </p:blipFill>
          <p:spPr>
            <a:xfrm>
              <a:off x="0" y="539463"/>
              <a:ext cx="9133549" cy="1374397"/>
            </a:xfrm>
            <a:prstGeom prst="rect">
              <a:avLst/>
            </a:prstGeom>
          </p:spPr>
        </p:pic>
        <p:pic>
          <p:nvPicPr>
            <p:cNvPr id="50" name="Picture 49"/>
            <p:cNvPicPr>
              <a:picLocks noChangeAspect="1"/>
            </p:cNvPicPr>
            <p:nvPr/>
          </p:nvPicPr>
          <p:blipFill rotWithShape="1">
            <a:blip r:embed="rId3"/>
            <a:srcRect l="4089" t="28598" r="36666" b="69183"/>
            <a:stretch/>
          </p:blipFill>
          <p:spPr>
            <a:xfrm>
              <a:off x="38964" y="1923939"/>
              <a:ext cx="9171296" cy="214605"/>
            </a:xfrm>
            <a:prstGeom prst="rect">
              <a:avLst/>
            </a:prstGeom>
          </p:spPr>
        </p:pic>
      </p:grpSp>
      <p:sp>
        <p:nvSpPr>
          <p:cNvPr id="5" name="Rectangle 4"/>
          <p:cNvSpPr/>
          <p:nvPr/>
        </p:nvSpPr>
        <p:spPr>
          <a:xfrm>
            <a:off x="0" y="0"/>
            <a:ext cx="4694915" cy="584776"/>
          </a:xfrm>
          <a:prstGeom prst="rect">
            <a:avLst/>
          </a:prstGeom>
        </p:spPr>
        <p:txBody>
          <a:bodyPr wrap="none">
            <a:spAutoFit/>
          </a:bodyPr>
          <a:lstStyle/>
          <a:p>
            <a:pPr lvl="0">
              <a:buSzPct val="25000"/>
            </a:pPr>
            <a:r>
              <a:rPr lang="en-US" sz="3200" dirty="0">
                <a:solidFill>
                  <a:srgbClr val="7F7F7F"/>
                </a:solidFill>
                <a:latin typeface="Calibri"/>
                <a:ea typeface="Calibri"/>
                <a:cs typeface="Calibri"/>
                <a:sym typeface="Calibri"/>
              </a:rPr>
              <a:t>III. Practice ID &amp; Data Entry</a:t>
            </a:r>
          </a:p>
        </p:txBody>
      </p:sp>
      <p:sp>
        <p:nvSpPr>
          <p:cNvPr id="7" name="TextBox 6"/>
          <p:cNvSpPr txBox="1"/>
          <p:nvPr/>
        </p:nvSpPr>
        <p:spPr>
          <a:xfrm>
            <a:off x="4468818" y="830448"/>
            <a:ext cx="1053908" cy="369332"/>
          </a:xfrm>
          <a:prstGeom prst="rect">
            <a:avLst/>
          </a:prstGeom>
          <a:noFill/>
        </p:spPr>
        <p:txBody>
          <a:bodyPr wrap="square" rtlCol="0">
            <a:spAutoFit/>
          </a:bodyPr>
          <a:lstStyle/>
          <a:p>
            <a:r>
              <a:rPr lang="en-US" dirty="0" smtClean="0"/>
              <a:t>7/21/19</a:t>
            </a:r>
            <a:endParaRPr lang="en-US" dirty="0"/>
          </a:p>
        </p:txBody>
      </p:sp>
      <p:sp>
        <p:nvSpPr>
          <p:cNvPr id="8" name="TextBox 7"/>
          <p:cNvSpPr txBox="1"/>
          <p:nvPr/>
        </p:nvSpPr>
        <p:spPr>
          <a:xfrm>
            <a:off x="1011604" y="1093940"/>
            <a:ext cx="4295371" cy="369332"/>
          </a:xfrm>
          <a:prstGeom prst="rect">
            <a:avLst/>
          </a:prstGeom>
          <a:noFill/>
        </p:spPr>
        <p:txBody>
          <a:bodyPr wrap="square" rtlCol="0">
            <a:spAutoFit/>
          </a:bodyPr>
          <a:lstStyle/>
          <a:p>
            <a:r>
              <a:rPr lang="en-US" dirty="0" err="1" smtClean="0">
                <a:latin typeface="Freestyle Script" panose="030804020302050B0404" pitchFamily="66" charset="0"/>
              </a:rPr>
              <a:t>Jordana</a:t>
            </a:r>
            <a:r>
              <a:rPr lang="en-US" dirty="0" smtClean="0">
                <a:latin typeface="Freestyle Script" panose="030804020302050B0404" pitchFamily="66" charset="0"/>
              </a:rPr>
              <a:t> Sevigny, </a:t>
            </a:r>
            <a:r>
              <a:rPr lang="en-US" dirty="0" err="1" smtClean="0">
                <a:latin typeface="Freestyle Script" panose="030804020302050B0404" pitchFamily="66" charset="0"/>
              </a:rPr>
              <a:t>Meera</a:t>
            </a:r>
            <a:r>
              <a:rPr lang="en-US" dirty="0" smtClean="0">
                <a:latin typeface="Freestyle Script" panose="030804020302050B0404" pitchFamily="66" charset="0"/>
              </a:rPr>
              <a:t> </a:t>
            </a:r>
            <a:r>
              <a:rPr lang="en-US" dirty="0" err="1" smtClean="0">
                <a:latin typeface="Freestyle Script" panose="030804020302050B0404" pitchFamily="66" charset="0"/>
              </a:rPr>
              <a:t>Sethi</a:t>
            </a:r>
            <a:r>
              <a:rPr lang="en-US" dirty="0" smtClean="0">
                <a:latin typeface="Freestyle Script" panose="030804020302050B0404" pitchFamily="66" charset="0"/>
              </a:rPr>
              <a:t>, Janneke </a:t>
            </a:r>
            <a:r>
              <a:rPr lang="en-US" dirty="0" err="1" smtClean="0">
                <a:latin typeface="Freestyle Script" panose="030804020302050B0404" pitchFamily="66" charset="0"/>
              </a:rPr>
              <a:t>HilleRisLambers</a:t>
            </a:r>
            <a:endParaRPr lang="en-US" dirty="0">
              <a:latin typeface="Freestyle Script" panose="030804020302050B0404" pitchFamily="66" charset="0"/>
            </a:endParaRPr>
          </a:p>
        </p:txBody>
      </p:sp>
      <p:sp>
        <p:nvSpPr>
          <p:cNvPr id="9" name="TextBox 8"/>
          <p:cNvSpPr txBox="1"/>
          <p:nvPr/>
        </p:nvSpPr>
        <p:spPr>
          <a:xfrm>
            <a:off x="8250305" y="753143"/>
            <a:ext cx="1104576" cy="307777"/>
          </a:xfrm>
          <a:prstGeom prst="rect">
            <a:avLst/>
          </a:prstGeom>
          <a:noFill/>
        </p:spPr>
        <p:txBody>
          <a:bodyPr wrap="square" rtlCol="0">
            <a:spAutoFit/>
          </a:bodyPr>
          <a:lstStyle/>
          <a:p>
            <a:r>
              <a:rPr lang="en-US" dirty="0"/>
              <a:t>10:00am</a:t>
            </a:r>
          </a:p>
        </p:txBody>
      </p:sp>
      <p:sp>
        <p:nvSpPr>
          <p:cNvPr id="10" name="TextBox 9"/>
          <p:cNvSpPr txBox="1"/>
          <p:nvPr/>
        </p:nvSpPr>
        <p:spPr>
          <a:xfrm>
            <a:off x="510363" y="2325223"/>
            <a:ext cx="404433" cy="369332"/>
          </a:xfrm>
          <a:prstGeom prst="rect">
            <a:avLst/>
          </a:prstGeom>
          <a:noFill/>
        </p:spPr>
        <p:txBody>
          <a:bodyPr wrap="square" rtlCol="0">
            <a:spAutoFit/>
          </a:bodyPr>
          <a:lstStyle/>
          <a:p>
            <a:r>
              <a:rPr lang="en-US" sz="1800" dirty="0"/>
              <a:t>N</a:t>
            </a:r>
          </a:p>
        </p:txBody>
      </p:sp>
      <p:sp>
        <p:nvSpPr>
          <p:cNvPr id="11" name="Oval 10"/>
          <p:cNvSpPr/>
          <p:nvPr/>
        </p:nvSpPr>
        <p:spPr>
          <a:xfrm>
            <a:off x="2584315" y="2148994"/>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317654" y="2167092"/>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354362" y="2187564"/>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58954" y="2156849"/>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892298" y="2363620"/>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607441" y="2390915"/>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066335" y="2370444"/>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765527" y="2377267"/>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858178" y="2789946"/>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582298" y="3010339"/>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346102" y="3010338"/>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095206" y="2996828"/>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75874" y="2985386"/>
            <a:ext cx="17169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617904" y="2795681"/>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351724" y="2769474"/>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051994" y="2762651"/>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379695" y="2703105"/>
            <a:ext cx="410686" cy="307777"/>
          </a:xfrm>
          <a:prstGeom prst="rect">
            <a:avLst/>
          </a:prstGeom>
          <a:noFill/>
        </p:spPr>
        <p:txBody>
          <a:bodyPr wrap="square" rtlCol="0">
            <a:spAutoFit/>
          </a:bodyPr>
          <a:lstStyle/>
          <a:p>
            <a:r>
              <a:rPr lang="en-US" b="1" dirty="0"/>
              <a:t>Y</a:t>
            </a:r>
          </a:p>
        </p:txBody>
      </p:sp>
      <p:sp>
        <p:nvSpPr>
          <p:cNvPr id="29" name="Oval 28"/>
          <p:cNvSpPr/>
          <p:nvPr/>
        </p:nvSpPr>
        <p:spPr>
          <a:xfrm>
            <a:off x="2897302" y="2566261"/>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619269" y="2566971"/>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346114" y="2579771"/>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052130" y="2566260"/>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Bractedlousewort_bud&amp;flower.jpg"/>
          <p:cNvPicPr>
            <a:picLocks noChangeAspect="1"/>
          </p:cNvPicPr>
          <p:nvPr/>
        </p:nvPicPr>
        <p:blipFill rotWithShape="1">
          <a:blip r:embed="rId4"/>
          <a:srcRect l="10575" r="14433"/>
          <a:stretch/>
        </p:blipFill>
        <p:spPr>
          <a:xfrm>
            <a:off x="7532915" y="3323312"/>
            <a:ext cx="1698171" cy="3360517"/>
          </a:xfrm>
          <a:prstGeom prst="rect">
            <a:avLst/>
          </a:prstGeom>
        </p:spPr>
      </p:pic>
      <p:pic>
        <p:nvPicPr>
          <p:cNvPr id="48" name="Picture 47"/>
          <p:cNvPicPr>
            <a:picLocks noChangeAspect="1"/>
          </p:cNvPicPr>
          <p:nvPr/>
        </p:nvPicPr>
        <p:blipFill rotWithShape="1">
          <a:blip r:embed="rId5" cstate="print">
            <a:extLst>
              <a:ext uri="{28A0092B-C50C-407E-A947-70E740481C1C}">
                <a14:useLocalDpi xmlns:a14="http://schemas.microsoft.com/office/drawing/2010/main" val="0"/>
              </a:ext>
            </a:extLst>
          </a:blip>
          <a:srcRect l="13738" t="2921" b="10422"/>
          <a:stretch/>
        </p:blipFill>
        <p:spPr>
          <a:xfrm rot="5400000">
            <a:off x="-728331" y="4237075"/>
            <a:ext cx="3349256" cy="1892595"/>
          </a:xfrm>
          <a:prstGeom prst="rect">
            <a:avLst/>
          </a:prstGeom>
        </p:spPr>
      </p:pic>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l="6618" r="28348"/>
          <a:stretch/>
        </p:blipFill>
        <p:spPr>
          <a:xfrm>
            <a:off x="1508809" y="3216061"/>
            <a:ext cx="1658681" cy="3400647"/>
          </a:xfrm>
          <a:prstGeom prst="rect">
            <a:avLst/>
          </a:prstGeom>
        </p:spPr>
      </p:pic>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l="17786" r="16913"/>
          <a:stretch/>
        </p:blipFill>
        <p:spPr>
          <a:xfrm>
            <a:off x="3039643" y="3688353"/>
            <a:ext cx="1552354" cy="3169647"/>
          </a:xfrm>
          <a:prstGeom prst="rect">
            <a:avLst/>
          </a:prstGeom>
        </p:spPr>
      </p:pic>
      <p:pic>
        <p:nvPicPr>
          <p:cNvPr id="38" name="Picture 37" descr="SitkaHerbivory3.jpg"/>
          <p:cNvPicPr>
            <a:picLocks noChangeAspect="1"/>
          </p:cNvPicPr>
          <p:nvPr/>
        </p:nvPicPr>
        <p:blipFill>
          <a:blip r:embed="rId8"/>
          <a:srcRect t="31716"/>
          <a:stretch>
            <a:fillRect/>
          </a:stretch>
        </p:blipFill>
        <p:spPr>
          <a:xfrm>
            <a:off x="4467681" y="3336879"/>
            <a:ext cx="1780719" cy="2141605"/>
          </a:xfrm>
          <a:prstGeom prst="rect">
            <a:avLst/>
          </a:prstGeom>
        </p:spPr>
      </p:pic>
      <p:pic>
        <p:nvPicPr>
          <p:cNvPr id="49" name="Picture 48"/>
          <p:cNvPicPr>
            <a:picLocks noChangeAspect="1"/>
          </p:cNvPicPr>
          <p:nvPr/>
        </p:nvPicPr>
        <p:blipFill rotWithShape="1">
          <a:blip r:embed="rId9" cstate="print">
            <a:extLst>
              <a:ext uri="{28A0092B-C50C-407E-A947-70E740481C1C}">
                <a14:useLocalDpi xmlns:a14="http://schemas.microsoft.com/office/drawing/2010/main" val="0"/>
              </a:ext>
            </a:extLst>
          </a:blip>
          <a:srcRect l="14573" t="21335" r="13798" b="15822"/>
          <a:stretch/>
        </p:blipFill>
        <p:spPr>
          <a:xfrm rot="5400000">
            <a:off x="5152740" y="4412512"/>
            <a:ext cx="3274827" cy="1616149"/>
          </a:xfrm>
          <a:prstGeom prst="rect">
            <a:avLst/>
          </a:prstGeom>
        </p:spPr>
      </p:pic>
    </p:spTree>
    <p:extLst>
      <p:ext uri="{BB962C8B-B14F-4D97-AF65-F5344CB8AC3E}">
        <p14:creationId xmlns:p14="http://schemas.microsoft.com/office/powerpoint/2010/main" val="86328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39"/>
                                        </p:tgtEl>
                                      </p:cBhvr>
                                    </p:animEffect>
                                    <p:animScale>
                                      <p:cBhvr>
                                        <p:cTn id="23" dur="250" autoRev="1" fill="hold"/>
                                        <p:tgtEl>
                                          <p:spTgt spid="39"/>
                                        </p:tgtEl>
                                      </p:cBhvr>
                                      <p:by x="105000" y="105000"/>
                                    </p:animScale>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48"/>
                                        </p:tgtEl>
                                      </p:cBhvr>
                                    </p:animEffect>
                                    <p:animScale>
                                      <p:cBhvr>
                                        <p:cTn id="36" dur="250" autoRev="1" fill="hold"/>
                                        <p:tgtEl>
                                          <p:spTgt spid="48"/>
                                        </p:tgtEl>
                                      </p:cBhvr>
                                      <p:by x="105000" y="105000"/>
                                    </p:animScale>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8"/>
                                        </p:tgtEl>
                                      </p:cBhvr>
                                    </p:animEffect>
                                    <p:animScale>
                                      <p:cBhvr>
                                        <p:cTn id="59" dur="250" autoRev="1" fill="hold"/>
                                        <p:tgtEl>
                                          <p:spTgt spid="38"/>
                                        </p:tgtEl>
                                      </p:cBhvr>
                                      <p:by x="105000" y="105000"/>
                                    </p:animScale>
                                  </p:childTnLst>
                                </p:cTn>
                              </p:par>
                              <p:par>
                                <p:cTn id="60" presetID="1"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43"/>
                                        </p:tgtEl>
                                      </p:cBhvr>
                                    </p:animEffect>
                                    <p:animScale>
                                      <p:cBhvr>
                                        <p:cTn id="76" dur="250" autoRev="1" fill="hold"/>
                                        <p:tgtEl>
                                          <p:spTgt spid="43"/>
                                        </p:tgtEl>
                                      </p:cBhvr>
                                      <p:by x="105000" y="105000"/>
                                    </p:animScale>
                                  </p:childTnLst>
                                </p:cTn>
                              </p:par>
                              <p:par>
                                <p:cTn id="77" presetID="26" presetClass="emph" presetSubtype="0" fill="hold" nodeType="withEffect">
                                  <p:stCondLst>
                                    <p:cond delay="0"/>
                                  </p:stCondLst>
                                  <p:childTnLst>
                                    <p:animEffect transition="out" filter="fade">
                                      <p:cBhvr>
                                        <p:cTn id="78" dur="500" tmFilter="0, 0; .2, .5; .8, .5; 1, 0"/>
                                        <p:tgtEl>
                                          <p:spTgt spid="44"/>
                                        </p:tgtEl>
                                      </p:cBhvr>
                                    </p:animEffect>
                                    <p:animScale>
                                      <p:cBhvr>
                                        <p:cTn id="79" dur="250" autoRev="1" fill="hold"/>
                                        <p:tgtEl>
                                          <p:spTgt spid="44"/>
                                        </p:tgtEl>
                                      </p:cBhvr>
                                      <p:by x="105000" y="105000"/>
                                    </p:animScale>
                                  </p:childTnLst>
                                </p:cTn>
                              </p:par>
                              <p:par>
                                <p:cTn id="80" presetID="1" presetClass="entr" presetSubtype="0"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49"/>
                                        </p:tgtEl>
                                      </p:cBhvr>
                                    </p:animEffect>
                                    <p:animScale>
                                      <p:cBhvr>
                                        <p:cTn id="92"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p:bldP spid="29" grpId="0" animBg="1"/>
      <p:bldP spid="30" grpId="0" animBg="1"/>
      <p:bldP spid="31" grpId="0" animBg="1"/>
      <p:bldP spid="3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Bractedlousewort_bud&amp;flower.jpg"/>
          <p:cNvPicPr>
            <a:picLocks noChangeAspect="1"/>
          </p:cNvPicPr>
          <p:nvPr/>
        </p:nvPicPr>
        <p:blipFill rotWithShape="1">
          <a:blip r:embed="rId2"/>
          <a:srcRect l="10575" r="14433"/>
          <a:stretch/>
        </p:blipFill>
        <p:spPr>
          <a:xfrm>
            <a:off x="7532915" y="3323312"/>
            <a:ext cx="1698171" cy="3360517"/>
          </a:xfrm>
          <a:prstGeom prst="rect">
            <a:avLst/>
          </a:prstGeom>
        </p:spPr>
      </p:pic>
      <p:pic>
        <p:nvPicPr>
          <p:cNvPr id="52" name="Picture 51"/>
          <p:cNvPicPr>
            <a:picLocks noChangeAspect="1"/>
          </p:cNvPicPr>
          <p:nvPr/>
        </p:nvPicPr>
        <p:blipFill rotWithShape="1">
          <a:blip r:embed="rId3" cstate="print">
            <a:extLst>
              <a:ext uri="{28A0092B-C50C-407E-A947-70E740481C1C}">
                <a14:useLocalDpi xmlns:a14="http://schemas.microsoft.com/office/drawing/2010/main" val="0"/>
              </a:ext>
            </a:extLst>
          </a:blip>
          <a:srcRect l="13738" t="2921" b="10422"/>
          <a:stretch/>
        </p:blipFill>
        <p:spPr>
          <a:xfrm rot="5400000">
            <a:off x="-728331" y="4237075"/>
            <a:ext cx="3349256" cy="1892595"/>
          </a:xfrm>
          <a:prstGeom prst="rect">
            <a:avLst/>
          </a:prstGeom>
        </p:spPr>
      </p:pic>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6618" r="28348"/>
          <a:stretch/>
        </p:blipFill>
        <p:spPr>
          <a:xfrm>
            <a:off x="1508809" y="3216061"/>
            <a:ext cx="1658681" cy="3400647"/>
          </a:xfrm>
          <a:prstGeom prst="rect">
            <a:avLst/>
          </a:prstGeom>
        </p:spPr>
      </p:pic>
      <p:pic>
        <p:nvPicPr>
          <p:cNvPr id="54" name="Picture 53"/>
          <p:cNvPicPr>
            <a:picLocks noChangeAspect="1"/>
          </p:cNvPicPr>
          <p:nvPr/>
        </p:nvPicPr>
        <p:blipFill rotWithShape="1">
          <a:blip r:embed="rId5" cstate="print">
            <a:extLst>
              <a:ext uri="{28A0092B-C50C-407E-A947-70E740481C1C}">
                <a14:useLocalDpi xmlns:a14="http://schemas.microsoft.com/office/drawing/2010/main" val="0"/>
              </a:ext>
            </a:extLst>
          </a:blip>
          <a:srcRect l="17786" r="16913"/>
          <a:stretch/>
        </p:blipFill>
        <p:spPr>
          <a:xfrm>
            <a:off x="3039643" y="3688353"/>
            <a:ext cx="1552354" cy="3169647"/>
          </a:xfrm>
          <a:prstGeom prst="rect">
            <a:avLst/>
          </a:prstGeom>
        </p:spPr>
      </p:pic>
      <p:pic>
        <p:nvPicPr>
          <p:cNvPr id="55" name="Picture 54" descr="SitkaHerbivory3.jpg"/>
          <p:cNvPicPr>
            <a:picLocks noChangeAspect="1"/>
          </p:cNvPicPr>
          <p:nvPr/>
        </p:nvPicPr>
        <p:blipFill>
          <a:blip r:embed="rId6"/>
          <a:srcRect t="31716"/>
          <a:stretch>
            <a:fillRect/>
          </a:stretch>
        </p:blipFill>
        <p:spPr>
          <a:xfrm>
            <a:off x="4467681" y="3336879"/>
            <a:ext cx="1780719" cy="2141605"/>
          </a:xfrm>
          <a:prstGeom prst="rect">
            <a:avLst/>
          </a:prstGeom>
        </p:spPr>
      </p:pic>
      <p:pic>
        <p:nvPicPr>
          <p:cNvPr id="56" name="Picture 55"/>
          <p:cNvPicPr>
            <a:picLocks noChangeAspect="1"/>
          </p:cNvPicPr>
          <p:nvPr/>
        </p:nvPicPr>
        <p:blipFill rotWithShape="1">
          <a:blip r:embed="rId7" cstate="print">
            <a:extLst>
              <a:ext uri="{28A0092B-C50C-407E-A947-70E740481C1C}">
                <a14:useLocalDpi xmlns:a14="http://schemas.microsoft.com/office/drawing/2010/main" val="0"/>
              </a:ext>
            </a:extLst>
          </a:blip>
          <a:srcRect l="14573" t="21335" r="13798" b="15822"/>
          <a:stretch/>
        </p:blipFill>
        <p:spPr>
          <a:xfrm rot="5400000">
            <a:off x="5152740" y="4412512"/>
            <a:ext cx="3274827" cy="1616149"/>
          </a:xfrm>
          <a:prstGeom prst="rect">
            <a:avLst/>
          </a:prstGeom>
        </p:spPr>
      </p:pic>
      <p:grpSp>
        <p:nvGrpSpPr>
          <p:cNvPr id="51" name="Group 50"/>
          <p:cNvGrpSpPr/>
          <p:nvPr/>
        </p:nvGrpSpPr>
        <p:grpSpPr>
          <a:xfrm>
            <a:off x="0" y="539463"/>
            <a:ext cx="9210260" cy="2657698"/>
            <a:chOff x="0" y="539463"/>
            <a:chExt cx="9210260" cy="2657698"/>
          </a:xfrm>
        </p:grpSpPr>
        <p:pic>
          <p:nvPicPr>
            <p:cNvPr id="4" name="Picture 3"/>
            <p:cNvPicPr>
              <a:picLocks noChangeAspect="1"/>
            </p:cNvPicPr>
            <p:nvPr/>
          </p:nvPicPr>
          <p:blipFill rotWithShape="1">
            <a:blip r:embed="rId8"/>
            <a:srcRect l="3985" t="23113" r="36767" b="65836"/>
            <a:stretch/>
          </p:blipFill>
          <p:spPr>
            <a:xfrm>
              <a:off x="23335" y="2133905"/>
              <a:ext cx="9120665" cy="1063256"/>
            </a:xfrm>
            <a:prstGeom prst="rect">
              <a:avLst/>
            </a:prstGeom>
          </p:spPr>
        </p:pic>
        <p:pic>
          <p:nvPicPr>
            <p:cNvPr id="3" name="Picture 2"/>
            <p:cNvPicPr>
              <a:picLocks noChangeAspect="1"/>
            </p:cNvPicPr>
            <p:nvPr/>
          </p:nvPicPr>
          <p:blipFill rotWithShape="1">
            <a:blip r:embed="rId9"/>
            <a:srcRect l="2024" t="11864" r="36666" b="73375"/>
            <a:stretch/>
          </p:blipFill>
          <p:spPr>
            <a:xfrm>
              <a:off x="0" y="539463"/>
              <a:ext cx="9133549" cy="1374397"/>
            </a:xfrm>
            <a:prstGeom prst="rect">
              <a:avLst/>
            </a:prstGeom>
          </p:spPr>
        </p:pic>
        <p:pic>
          <p:nvPicPr>
            <p:cNvPr id="50" name="Picture 49"/>
            <p:cNvPicPr>
              <a:picLocks noChangeAspect="1"/>
            </p:cNvPicPr>
            <p:nvPr/>
          </p:nvPicPr>
          <p:blipFill rotWithShape="1">
            <a:blip r:embed="rId9"/>
            <a:srcRect l="4089" t="28598" r="36666" b="69183"/>
            <a:stretch/>
          </p:blipFill>
          <p:spPr>
            <a:xfrm>
              <a:off x="38964" y="1923939"/>
              <a:ext cx="9171296" cy="214605"/>
            </a:xfrm>
            <a:prstGeom prst="rect">
              <a:avLst/>
            </a:prstGeom>
          </p:spPr>
        </p:pic>
      </p:grpSp>
      <p:sp>
        <p:nvSpPr>
          <p:cNvPr id="5" name="Rectangle 4"/>
          <p:cNvSpPr/>
          <p:nvPr/>
        </p:nvSpPr>
        <p:spPr>
          <a:xfrm>
            <a:off x="0" y="0"/>
            <a:ext cx="4694915" cy="584776"/>
          </a:xfrm>
          <a:prstGeom prst="rect">
            <a:avLst/>
          </a:prstGeom>
        </p:spPr>
        <p:txBody>
          <a:bodyPr wrap="none">
            <a:spAutoFit/>
          </a:bodyPr>
          <a:lstStyle/>
          <a:p>
            <a:pPr lvl="0">
              <a:buSzPct val="25000"/>
            </a:pPr>
            <a:r>
              <a:rPr lang="en-US" sz="3200" dirty="0">
                <a:solidFill>
                  <a:srgbClr val="7F7F7F"/>
                </a:solidFill>
                <a:latin typeface="Calibri"/>
                <a:ea typeface="Calibri"/>
                <a:cs typeface="Calibri"/>
                <a:sym typeface="Calibri"/>
              </a:rPr>
              <a:t>III. Practice ID &amp; Data Entry</a:t>
            </a:r>
          </a:p>
        </p:txBody>
      </p:sp>
      <p:sp>
        <p:nvSpPr>
          <p:cNvPr id="7" name="TextBox 6"/>
          <p:cNvSpPr txBox="1"/>
          <p:nvPr/>
        </p:nvSpPr>
        <p:spPr>
          <a:xfrm>
            <a:off x="4468818" y="830448"/>
            <a:ext cx="1053908" cy="369332"/>
          </a:xfrm>
          <a:prstGeom prst="rect">
            <a:avLst/>
          </a:prstGeom>
          <a:noFill/>
        </p:spPr>
        <p:txBody>
          <a:bodyPr wrap="square" rtlCol="0">
            <a:spAutoFit/>
          </a:bodyPr>
          <a:lstStyle/>
          <a:p>
            <a:r>
              <a:rPr lang="en-US" dirty="0" smtClean="0"/>
              <a:t>7/21/19</a:t>
            </a:r>
            <a:endParaRPr lang="en-US" dirty="0"/>
          </a:p>
        </p:txBody>
      </p:sp>
      <p:sp>
        <p:nvSpPr>
          <p:cNvPr id="8" name="TextBox 7"/>
          <p:cNvSpPr txBox="1"/>
          <p:nvPr/>
        </p:nvSpPr>
        <p:spPr>
          <a:xfrm>
            <a:off x="1011604" y="1093940"/>
            <a:ext cx="4295371" cy="369332"/>
          </a:xfrm>
          <a:prstGeom prst="rect">
            <a:avLst/>
          </a:prstGeom>
          <a:noFill/>
        </p:spPr>
        <p:txBody>
          <a:bodyPr wrap="square" rtlCol="0">
            <a:spAutoFit/>
          </a:bodyPr>
          <a:lstStyle/>
          <a:p>
            <a:r>
              <a:rPr lang="en-US" dirty="0" smtClean="0">
                <a:latin typeface="Freestyle Script" panose="030804020302050B0404" pitchFamily="66" charset="0"/>
              </a:rPr>
              <a:t>Joshua Jenkins, </a:t>
            </a:r>
            <a:r>
              <a:rPr lang="en-US" dirty="0" err="1" smtClean="0">
                <a:latin typeface="Freestyle Script" panose="030804020302050B0404" pitchFamily="66" charset="0"/>
              </a:rPr>
              <a:t>Meera</a:t>
            </a:r>
            <a:r>
              <a:rPr lang="en-US" dirty="0" smtClean="0">
                <a:latin typeface="Freestyle Script" panose="030804020302050B0404" pitchFamily="66" charset="0"/>
              </a:rPr>
              <a:t> </a:t>
            </a:r>
            <a:r>
              <a:rPr lang="en-US" dirty="0" err="1" smtClean="0">
                <a:latin typeface="Freestyle Script" panose="030804020302050B0404" pitchFamily="66" charset="0"/>
              </a:rPr>
              <a:t>Sethi</a:t>
            </a:r>
            <a:r>
              <a:rPr lang="en-US" dirty="0" smtClean="0">
                <a:latin typeface="Freestyle Script" panose="030804020302050B0404" pitchFamily="66" charset="0"/>
              </a:rPr>
              <a:t>, Janneke </a:t>
            </a:r>
            <a:r>
              <a:rPr lang="en-US" dirty="0" err="1" smtClean="0">
                <a:latin typeface="Freestyle Script" panose="030804020302050B0404" pitchFamily="66" charset="0"/>
              </a:rPr>
              <a:t>HilleRisLambers</a:t>
            </a:r>
            <a:endParaRPr lang="en-US" dirty="0">
              <a:latin typeface="Freestyle Script" panose="030804020302050B0404" pitchFamily="66" charset="0"/>
            </a:endParaRPr>
          </a:p>
        </p:txBody>
      </p:sp>
      <p:sp>
        <p:nvSpPr>
          <p:cNvPr id="9" name="TextBox 8"/>
          <p:cNvSpPr txBox="1"/>
          <p:nvPr/>
        </p:nvSpPr>
        <p:spPr>
          <a:xfrm>
            <a:off x="8250305" y="753143"/>
            <a:ext cx="1104576" cy="307777"/>
          </a:xfrm>
          <a:prstGeom prst="rect">
            <a:avLst/>
          </a:prstGeom>
          <a:noFill/>
        </p:spPr>
        <p:txBody>
          <a:bodyPr wrap="square" rtlCol="0">
            <a:spAutoFit/>
          </a:bodyPr>
          <a:lstStyle/>
          <a:p>
            <a:r>
              <a:rPr lang="en-US" dirty="0"/>
              <a:t>10:00am</a:t>
            </a:r>
          </a:p>
        </p:txBody>
      </p:sp>
      <p:sp>
        <p:nvSpPr>
          <p:cNvPr id="10" name="TextBox 9"/>
          <p:cNvSpPr txBox="1"/>
          <p:nvPr/>
        </p:nvSpPr>
        <p:spPr>
          <a:xfrm>
            <a:off x="510363" y="2325223"/>
            <a:ext cx="404433" cy="369332"/>
          </a:xfrm>
          <a:prstGeom prst="rect">
            <a:avLst/>
          </a:prstGeom>
          <a:noFill/>
        </p:spPr>
        <p:txBody>
          <a:bodyPr wrap="square" rtlCol="0">
            <a:spAutoFit/>
          </a:bodyPr>
          <a:lstStyle/>
          <a:p>
            <a:r>
              <a:rPr lang="en-US" sz="1800" dirty="0"/>
              <a:t>N</a:t>
            </a:r>
          </a:p>
        </p:txBody>
      </p:sp>
      <p:sp>
        <p:nvSpPr>
          <p:cNvPr id="11" name="Oval 10"/>
          <p:cNvSpPr/>
          <p:nvPr/>
        </p:nvSpPr>
        <p:spPr>
          <a:xfrm>
            <a:off x="2584315" y="2148994"/>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317654" y="2167092"/>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354362" y="2187564"/>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58954" y="2156849"/>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892298" y="2363620"/>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607441" y="2390915"/>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066335" y="2370444"/>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765527" y="2377267"/>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858178" y="2789946"/>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582298" y="3010339"/>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346102" y="3010338"/>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095206" y="2996828"/>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75874" y="2985386"/>
            <a:ext cx="17169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617904" y="2795681"/>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351724" y="2769474"/>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051994" y="2762651"/>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379695" y="2703105"/>
            <a:ext cx="410686" cy="307777"/>
          </a:xfrm>
          <a:prstGeom prst="rect">
            <a:avLst/>
          </a:prstGeom>
          <a:noFill/>
        </p:spPr>
        <p:txBody>
          <a:bodyPr wrap="square" rtlCol="0">
            <a:spAutoFit/>
          </a:bodyPr>
          <a:lstStyle/>
          <a:p>
            <a:r>
              <a:rPr lang="en-US" b="1" dirty="0"/>
              <a:t>Y</a:t>
            </a:r>
          </a:p>
        </p:txBody>
      </p:sp>
      <p:sp>
        <p:nvSpPr>
          <p:cNvPr id="29" name="Oval 28"/>
          <p:cNvSpPr/>
          <p:nvPr/>
        </p:nvSpPr>
        <p:spPr>
          <a:xfrm>
            <a:off x="2897302" y="2566261"/>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619269" y="2566971"/>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346114" y="2579771"/>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052130" y="2566260"/>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752998" y="561484"/>
            <a:ext cx="392812" cy="215444"/>
          </a:xfrm>
          <a:prstGeom prst="rect">
            <a:avLst/>
          </a:prstGeom>
          <a:solidFill>
            <a:schemeClr val="bg1"/>
          </a:solidFill>
        </p:spPr>
        <p:txBody>
          <a:bodyPr wrap="square" lIns="0" tIns="0" rIns="0" bIns="0" rtlCol="0">
            <a:spAutoFit/>
          </a:bodyPr>
          <a:lstStyle/>
          <a:p>
            <a:r>
              <a:rPr lang="en-US" sz="1400" dirty="0" smtClean="0">
                <a:latin typeface="+mj-lt"/>
              </a:rPr>
              <a:t>2018</a:t>
            </a:r>
            <a:endParaRPr lang="en-US" sz="1400" dirty="0">
              <a:latin typeface="+mj-lt"/>
            </a:endParaRPr>
          </a:p>
        </p:txBody>
      </p:sp>
      <p:pic>
        <p:nvPicPr>
          <p:cNvPr id="6" name="Picture 5"/>
          <p:cNvPicPr>
            <a:picLocks noChangeAspect="1"/>
          </p:cNvPicPr>
          <p:nvPr/>
        </p:nvPicPr>
        <p:blipFill rotWithShape="1">
          <a:blip r:embed="rId10"/>
          <a:srcRect l="4185" t="29509" r="36667" b="58140"/>
          <a:stretch/>
        </p:blipFill>
        <p:spPr>
          <a:xfrm>
            <a:off x="0" y="3352800"/>
            <a:ext cx="8887326" cy="1159871"/>
          </a:xfrm>
          <a:prstGeom prst="rect">
            <a:avLst/>
          </a:prstGeom>
        </p:spPr>
      </p:pic>
      <p:sp>
        <p:nvSpPr>
          <p:cNvPr id="40" name="Oval 39"/>
          <p:cNvSpPr/>
          <p:nvPr/>
        </p:nvSpPr>
        <p:spPr>
          <a:xfrm>
            <a:off x="2478026" y="3964840"/>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213255" y="3964839"/>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924259" y="3979904"/>
            <a:ext cx="18288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895402" y="3958937"/>
            <a:ext cx="171690" cy="18288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0" y="3884765"/>
            <a:ext cx="2295525" cy="369332"/>
          </a:xfrm>
          <a:prstGeom prst="rect">
            <a:avLst/>
          </a:prstGeom>
          <a:noFill/>
        </p:spPr>
        <p:txBody>
          <a:bodyPr wrap="square" rtlCol="0">
            <a:spAutoFit/>
          </a:bodyPr>
          <a:lstStyle/>
          <a:p>
            <a:r>
              <a:rPr lang="en-US" dirty="0" smtClean="0">
                <a:latin typeface="Freestyle Script" panose="030804020302050B0404" pitchFamily="66" charset="0"/>
              </a:rPr>
              <a:t>10     N      Cascade Aster</a:t>
            </a:r>
            <a:endParaRPr lang="en-US" dirty="0">
              <a:latin typeface="Freestyle Script" panose="030804020302050B0404" pitchFamily="66" charset="0"/>
            </a:endParaRPr>
          </a:p>
        </p:txBody>
      </p:sp>
    </p:spTree>
    <p:extLst>
      <p:ext uri="{BB962C8B-B14F-4D97-AF65-F5344CB8AC3E}">
        <p14:creationId xmlns:p14="http://schemas.microsoft.com/office/powerpoint/2010/main" val="23101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Shape 876"/>
          <p:cNvSpPr txBox="1">
            <a:spLocks noGrp="1"/>
          </p:cNvSpPr>
          <p:nvPr>
            <p:ph type="body" idx="1"/>
          </p:nvPr>
        </p:nvSpPr>
        <p:spPr>
          <a:xfrm>
            <a:off x="155643" y="619994"/>
            <a:ext cx="8988357" cy="5794607"/>
          </a:xfrm>
          <a:prstGeom prst="rect">
            <a:avLst/>
          </a:prstGeom>
          <a:noFill/>
          <a:ln>
            <a:noFill/>
          </a:ln>
        </p:spPr>
        <p:txBody>
          <a:bodyPr lIns="91425" tIns="45700" rIns="91425" bIns="45700" anchor="t" anchorCtr="0">
            <a:noAutofit/>
          </a:bodyPr>
          <a:lstStyle/>
          <a:p>
            <a:pPr lvl="0">
              <a:lnSpc>
                <a:spcPct val="80000"/>
              </a:lnSpc>
              <a:spcBef>
                <a:spcPts val="0"/>
              </a:spcBef>
              <a:buClr>
                <a:schemeClr val="dk1"/>
              </a:buClr>
              <a:buSzPct val="98666"/>
              <a:buFont typeface="Arial"/>
              <a:buChar char="•"/>
            </a:pPr>
            <a:r>
              <a:rPr lang="en-US" sz="2800" dirty="0">
                <a:solidFill>
                  <a:schemeClr val="dk1"/>
                </a:solidFill>
                <a:ea typeface="Calibri"/>
                <a:cs typeface="Calibri"/>
                <a:sym typeface="Calibri"/>
              </a:rPr>
              <a:t>Fill in </a:t>
            </a:r>
            <a:r>
              <a:rPr lang="en-US" sz="2800" dirty="0" smtClean="0">
                <a:solidFill>
                  <a:schemeClr val="dk1"/>
                </a:solidFill>
                <a:ea typeface="Calibri"/>
                <a:cs typeface="Calibri"/>
                <a:sym typeface="Calibri"/>
              </a:rPr>
              <a:t>ALL data; </a:t>
            </a:r>
            <a:r>
              <a:rPr lang="en-US" sz="2800" dirty="0">
                <a:solidFill>
                  <a:schemeClr val="dk1"/>
                </a:solidFill>
                <a:ea typeface="Calibri"/>
                <a:cs typeface="Calibri"/>
                <a:sym typeface="Calibri"/>
              </a:rPr>
              <a:t>note which plot you stop at</a:t>
            </a:r>
          </a:p>
          <a:p>
            <a:pPr lvl="1">
              <a:lnSpc>
                <a:spcPct val="80000"/>
              </a:lnSpc>
              <a:spcBef>
                <a:spcPts val="518"/>
              </a:spcBef>
              <a:buClr>
                <a:schemeClr val="dk1"/>
              </a:buClr>
              <a:buSzPct val="99615"/>
              <a:buFont typeface="Arial"/>
              <a:buChar char="–"/>
            </a:pPr>
            <a:r>
              <a:rPr lang="en-US" sz="2400" dirty="0" smtClean="0">
                <a:solidFill>
                  <a:schemeClr val="dk1"/>
                </a:solidFill>
                <a:ea typeface="Calibri"/>
                <a:cs typeface="Calibri"/>
                <a:sym typeface="Calibri"/>
              </a:rPr>
              <a:t>Blanks or ? </a:t>
            </a:r>
            <a:r>
              <a:rPr lang="en-US" sz="2400" dirty="0">
                <a:solidFill>
                  <a:schemeClr val="dk1"/>
                </a:solidFill>
                <a:ea typeface="Calibri"/>
                <a:cs typeface="Calibri"/>
                <a:sym typeface="Calibri"/>
              </a:rPr>
              <a:t>= </a:t>
            </a:r>
            <a:r>
              <a:rPr lang="en-US" sz="2400" dirty="0" smtClean="0">
                <a:solidFill>
                  <a:schemeClr val="dk1"/>
                </a:solidFill>
                <a:ea typeface="Calibri"/>
                <a:cs typeface="Calibri"/>
                <a:sym typeface="Calibri"/>
              </a:rPr>
              <a:t>cannot be used in analyses (use </a:t>
            </a:r>
            <a:r>
              <a:rPr lang="en-US" sz="2400" dirty="0">
                <a:solidFill>
                  <a:schemeClr val="dk1"/>
                </a:solidFill>
                <a:ea typeface="Calibri"/>
                <a:cs typeface="Calibri"/>
                <a:sym typeface="Calibri"/>
              </a:rPr>
              <a:t>notes section)</a:t>
            </a:r>
          </a:p>
          <a:p>
            <a:pPr>
              <a:lnSpc>
                <a:spcPct val="80000"/>
              </a:lnSpc>
              <a:spcBef>
                <a:spcPts val="600"/>
              </a:spcBef>
              <a:buClr>
                <a:schemeClr val="dk1"/>
              </a:buClr>
              <a:buSzPct val="98666"/>
              <a:buFont typeface="Arial"/>
              <a:buChar char="•"/>
            </a:pPr>
            <a:r>
              <a:rPr lang="en-US" sz="2800" dirty="0" smtClean="0">
                <a:solidFill>
                  <a:schemeClr val="dk1"/>
                </a:solidFill>
                <a:ea typeface="Calibri"/>
                <a:cs typeface="Calibri"/>
                <a:sym typeface="Calibri"/>
              </a:rPr>
              <a:t>Absences </a:t>
            </a:r>
            <a:r>
              <a:rPr lang="en-US" sz="2800" dirty="0">
                <a:solidFill>
                  <a:schemeClr val="dk1"/>
                </a:solidFill>
                <a:ea typeface="Calibri"/>
                <a:cs typeface="Calibri"/>
                <a:sym typeface="Calibri"/>
              </a:rPr>
              <a:t>(0s) are </a:t>
            </a:r>
            <a:r>
              <a:rPr lang="en-US" sz="2800" u="sng" dirty="0">
                <a:solidFill>
                  <a:schemeClr val="dk1"/>
                </a:solidFill>
                <a:ea typeface="Calibri"/>
                <a:cs typeface="Calibri"/>
                <a:sym typeface="Calibri"/>
              </a:rPr>
              <a:t>as important as </a:t>
            </a:r>
            <a:r>
              <a:rPr lang="en-US" sz="2800" dirty="0">
                <a:solidFill>
                  <a:schemeClr val="dk1"/>
                </a:solidFill>
                <a:ea typeface="Calibri"/>
                <a:cs typeface="Calibri"/>
                <a:sym typeface="Calibri"/>
              </a:rPr>
              <a:t>Presences (1s</a:t>
            </a:r>
            <a:r>
              <a:rPr lang="en-US" sz="2800" dirty="0" smtClean="0">
                <a:solidFill>
                  <a:schemeClr val="dk1"/>
                </a:solidFill>
                <a:ea typeface="Calibri"/>
                <a:cs typeface="Calibri"/>
                <a:sym typeface="Calibri"/>
              </a:rPr>
              <a:t>)</a:t>
            </a:r>
          </a:p>
          <a:p>
            <a:pPr>
              <a:lnSpc>
                <a:spcPct val="80000"/>
              </a:lnSpc>
              <a:spcBef>
                <a:spcPts val="600"/>
              </a:spcBef>
              <a:buClr>
                <a:schemeClr val="dk1"/>
              </a:buClr>
              <a:buSzPct val="98666"/>
              <a:buFont typeface="Arial"/>
              <a:buChar char="•"/>
            </a:pPr>
            <a:r>
              <a:rPr lang="en-US" sz="2800" dirty="0" smtClean="0">
                <a:solidFill>
                  <a:schemeClr val="dk1"/>
                </a:solidFill>
                <a:ea typeface="Calibri"/>
                <a:cs typeface="Calibri"/>
                <a:sym typeface="Calibri"/>
              </a:rPr>
              <a:t>Turn around due to snow? Don’t assume all plots above are covered by snow! Note where you stop.</a:t>
            </a:r>
            <a:endParaRPr lang="en-US" sz="2800" dirty="0">
              <a:solidFill>
                <a:schemeClr val="dk1"/>
              </a:solidFill>
              <a:ea typeface="Calibri"/>
              <a:cs typeface="Calibri"/>
              <a:sym typeface="Calibri"/>
            </a:endParaRPr>
          </a:p>
          <a:p>
            <a:pPr marL="342900" marR="0" lvl="0" indent="-342900" algn="l" rtl="0">
              <a:lnSpc>
                <a:spcPct val="80000"/>
              </a:lnSpc>
              <a:spcBef>
                <a:spcPts val="592"/>
              </a:spcBef>
              <a:spcAft>
                <a:spcPts val="0"/>
              </a:spcAft>
              <a:buClr>
                <a:schemeClr val="dk1"/>
              </a:buClr>
              <a:buSzPct val="98666"/>
              <a:buFont typeface="Arial"/>
              <a:buChar char="•"/>
            </a:pPr>
            <a:r>
              <a:rPr lang="en-US" sz="2800" b="0" i="0" u="none" strike="noStrike" cap="none" dirty="0" smtClean="0">
                <a:solidFill>
                  <a:schemeClr val="dk1"/>
                </a:solidFill>
                <a:latin typeface="Calibri"/>
                <a:ea typeface="Calibri"/>
                <a:cs typeface="Calibri"/>
                <a:sym typeface="Calibri"/>
              </a:rPr>
              <a:t>One </a:t>
            </a:r>
            <a:r>
              <a:rPr lang="en-US" sz="2800" b="0" i="0" u="none" strike="noStrike" cap="none" dirty="0">
                <a:solidFill>
                  <a:schemeClr val="dk1"/>
                </a:solidFill>
                <a:latin typeface="Calibri"/>
                <a:ea typeface="Calibri"/>
                <a:cs typeface="Calibri"/>
                <a:sym typeface="Calibri"/>
              </a:rPr>
              <a:t>datasheet per “team</a:t>
            </a:r>
            <a:r>
              <a:rPr lang="en-US" sz="2800" b="0" i="0" u="none" strike="noStrike" cap="none" dirty="0" smtClean="0">
                <a:solidFill>
                  <a:schemeClr val="dk1"/>
                </a:solidFill>
                <a:latin typeface="Calibri"/>
                <a:ea typeface="Calibri"/>
                <a:cs typeface="Calibri"/>
                <a:sym typeface="Calibri"/>
              </a:rPr>
              <a:t>” (not person collecting data)</a:t>
            </a:r>
            <a:endParaRPr lang="en-US" sz="280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98666"/>
              <a:buFont typeface="Arial"/>
              <a:buChar char="•"/>
            </a:pPr>
            <a:r>
              <a:rPr lang="en-US" sz="2800" b="0" i="0" u="none" strike="noStrike" cap="none" dirty="0">
                <a:solidFill>
                  <a:schemeClr val="dk1"/>
                </a:solidFill>
                <a:latin typeface="Calibri"/>
                <a:ea typeface="Calibri"/>
                <a:cs typeface="Calibri"/>
                <a:sym typeface="Calibri"/>
              </a:rPr>
              <a:t>Plant on datasheet, not in plot = </a:t>
            </a:r>
            <a:r>
              <a:rPr lang="en-US" sz="2800" b="0" i="0" u="none" strike="noStrike" cap="none" dirty="0" smtClean="0">
                <a:solidFill>
                  <a:schemeClr val="dk1"/>
                </a:solidFill>
                <a:latin typeface="Calibri"/>
                <a:ea typeface="Calibri"/>
                <a:cs typeface="Calibri"/>
                <a:sym typeface="Calibri"/>
              </a:rPr>
              <a:t>ok (can note if sure)</a:t>
            </a:r>
            <a:endParaRPr lang="en-US" sz="2800"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92"/>
              </a:spcBef>
              <a:spcAft>
                <a:spcPts val="0"/>
              </a:spcAft>
              <a:buClr>
                <a:schemeClr val="dk1"/>
              </a:buClr>
              <a:buSzPct val="98666"/>
              <a:buFont typeface="Arial"/>
              <a:buChar char="•"/>
            </a:pPr>
            <a:r>
              <a:rPr lang="en-US" sz="2800" b="0" i="0" u="none" strike="noStrike" cap="none" dirty="0">
                <a:solidFill>
                  <a:schemeClr val="dk1"/>
                </a:solidFill>
                <a:latin typeface="Calibri"/>
                <a:ea typeface="Calibri"/>
                <a:cs typeface="Calibri"/>
                <a:sym typeface="Calibri"/>
              </a:rPr>
              <a:t>Plant in plot, not </a:t>
            </a:r>
            <a:r>
              <a:rPr lang="en-US" sz="2800" b="0" i="0" u="none" strike="noStrike" cap="none" dirty="0" smtClean="0">
                <a:solidFill>
                  <a:schemeClr val="dk1"/>
                </a:solidFill>
                <a:latin typeface="Calibri"/>
                <a:ea typeface="Calibri"/>
                <a:cs typeface="Calibri"/>
                <a:sym typeface="Calibri"/>
              </a:rPr>
              <a:t>datasheet; add </a:t>
            </a:r>
            <a:r>
              <a:rPr lang="en-US" sz="2800" dirty="0" smtClean="0"/>
              <a:t>at the end of data sheet</a:t>
            </a:r>
            <a:endParaRPr lang="en-US" sz="2800" b="0" i="0" u="none" strike="noStrike" cap="none" dirty="0" smtClean="0">
              <a:solidFill>
                <a:schemeClr val="dk1"/>
              </a:solidFill>
              <a:latin typeface="Calibri"/>
              <a:ea typeface="Calibri"/>
              <a:cs typeface="Calibri"/>
              <a:sym typeface="Calibri"/>
            </a:endParaRPr>
          </a:p>
          <a:p>
            <a:pPr marL="57150" indent="0">
              <a:lnSpc>
                <a:spcPct val="80000"/>
              </a:lnSpc>
              <a:spcBef>
                <a:spcPts val="518"/>
              </a:spcBef>
              <a:buSzPct val="99615"/>
              <a:buNone/>
            </a:pPr>
            <a:endParaRPr lang="en-US" sz="600" dirty="0" smtClean="0"/>
          </a:p>
        </p:txBody>
      </p:sp>
      <p:sp>
        <p:nvSpPr>
          <p:cNvPr id="877" name="Shape 877"/>
          <p:cNvSpPr txBox="1"/>
          <p:nvPr/>
        </p:nvSpPr>
        <p:spPr>
          <a:xfrm>
            <a:off x="-19050" y="0"/>
            <a:ext cx="916305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dirty="0">
                <a:solidFill>
                  <a:srgbClr val="7F7F7F"/>
                </a:solidFill>
                <a:latin typeface="Calibri"/>
                <a:ea typeface="Calibri"/>
                <a:cs typeface="Calibri"/>
                <a:sym typeface="Calibri"/>
              </a:rPr>
              <a:t>IV. </a:t>
            </a:r>
            <a:r>
              <a:rPr lang="en-US" sz="3600" dirty="0" smtClean="0">
                <a:solidFill>
                  <a:srgbClr val="7F7F7F"/>
                </a:solidFill>
                <a:latin typeface="Calibri"/>
                <a:ea typeface="Calibri"/>
                <a:cs typeface="Calibri"/>
                <a:sym typeface="Calibri"/>
              </a:rPr>
              <a:t>Parting Words: Data / Science Considerations</a:t>
            </a:r>
            <a:endParaRPr lang="en-US" sz="3600" dirty="0">
              <a:solidFill>
                <a:srgbClr val="7F7F7F"/>
              </a:solidFill>
              <a:latin typeface="Calibri"/>
              <a:ea typeface="Calibri"/>
              <a:cs typeface="Calibri"/>
              <a:sym typeface="Calibri"/>
            </a:endParaRPr>
          </a:p>
        </p:txBody>
      </p:sp>
      <p:pic>
        <p:nvPicPr>
          <p:cNvPr id="878" name="Shape 878"/>
          <p:cNvPicPr preferRelativeResize="0"/>
          <p:nvPr/>
        </p:nvPicPr>
        <p:blipFill rotWithShape="1">
          <a:blip r:embed="rId3">
            <a:alphaModFix/>
          </a:blip>
          <a:srcRect t="3649" b="5474"/>
          <a:stretch/>
        </p:blipFill>
        <p:spPr>
          <a:xfrm>
            <a:off x="5161988" y="4143984"/>
            <a:ext cx="3982012" cy="2714016"/>
          </a:xfrm>
          <a:prstGeom prst="rect">
            <a:avLst/>
          </a:prstGeom>
          <a:noFill/>
          <a:ln>
            <a:noFill/>
          </a:ln>
        </p:spPr>
      </p:pic>
      <p:sp>
        <p:nvSpPr>
          <p:cNvPr id="5" name="Shape 876"/>
          <p:cNvSpPr txBox="1">
            <a:spLocks/>
          </p:cNvSpPr>
          <p:nvPr/>
        </p:nvSpPr>
        <p:spPr>
          <a:xfrm>
            <a:off x="106680" y="3881846"/>
            <a:ext cx="8988357" cy="2373085"/>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85750">
              <a:lnSpc>
                <a:spcPct val="80000"/>
              </a:lnSpc>
              <a:spcBef>
                <a:spcPts val="518"/>
              </a:spcBef>
              <a:buSzPct val="99615"/>
            </a:pPr>
            <a:r>
              <a:rPr lang="en-US" sz="2800" dirty="0"/>
              <a:t>Don’t touch the plants!</a:t>
            </a:r>
          </a:p>
          <a:p>
            <a:pPr marL="57150" indent="0">
              <a:lnSpc>
                <a:spcPct val="80000"/>
              </a:lnSpc>
              <a:spcBef>
                <a:spcPts val="0"/>
              </a:spcBef>
              <a:buSzPct val="99615"/>
              <a:buNone/>
            </a:pPr>
            <a:r>
              <a:rPr lang="en-US" sz="3360" dirty="0"/>
              <a:t>   </a:t>
            </a:r>
            <a:r>
              <a:rPr lang="en-US" sz="2400" dirty="0"/>
              <a:t>seed heads may </a:t>
            </a:r>
            <a:r>
              <a:rPr lang="en-US" sz="2400" dirty="0" smtClean="0"/>
              <a:t>drop (affects data)</a:t>
            </a:r>
            <a:endParaRPr lang="en-US" sz="2400" dirty="0"/>
          </a:p>
          <a:p>
            <a:pPr>
              <a:lnSpc>
                <a:spcPct val="80000"/>
              </a:lnSpc>
              <a:spcBef>
                <a:spcPts val="592"/>
              </a:spcBef>
              <a:buClr>
                <a:schemeClr val="dk1"/>
              </a:buClr>
              <a:buSzPct val="98666"/>
              <a:buFont typeface="Arial"/>
              <a:buChar char="•"/>
            </a:pPr>
            <a:r>
              <a:rPr lang="en-US" sz="2800" dirty="0" smtClean="0">
                <a:solidFill>
                  <a:schemeClr val="dk1"/>
                </a:solidFill>
                <a:latin typeface="Calibri"/>
                <a:ea typeface="Calibri"/>
                <a:cs typeface="Calibri"/>
                <a:sym typeface="Calibri"/>
              </a:rPr>
              <a:t>Markers disappear! </a:t>
            </a:r>
          </a:p>
          <a:p>
            <a:pPr lvl="1">
              <a:lnSpc>
                <a:spcPct val="80000"/>
              </a:lnSpc>
              <a:spcBef>
                <a:spcPts val="518"/>
              </a:spcBef>
              <a:buClr>
                <a:schemeClr val="dk1"/>
              </a:buClr>
              <a:buSzPct val="99615"/>
              <a:buFont typeface="Arial"/>
              <a:buChar char="–"/>
            </a:pPr>
            <a:r>
              <a:rPr lang="en-US" sz="2400" dirty="0">
                <a:solidFill>
                  <a:schemeClr val="dk1"/>
                </a:solidFill>
                <a:ea typeface="Calibri"/>
                <a:cs typeface="Calibri"/>
                <a:sym typeface="Calibri"/>
              </a:rPr>
              <a:t>F</a:t>
            </a:r>
            <a:r>
              <a:rPr lang="en-US" sz="2400" dirty="0" smtClean="0">
                <a:solidFill>
                  <a:schemeClr val="dk1"/>
                </a:solidFill>
                <a:latin typeface="Calibri"/>
                <a:ea typeface="Calibri"/>
                <a:cs typeface="Calibri"/>
                <a:sym typeface="Calibri"/>
              </a:rPr>
              <a:t>ind the plot if you can, or skip</a:t>
            </a:r>
          </a:p>
          <a:p>
            <a:pPr lvl="1">
              <a:lnSpc>
                <a:spcPct val="80000"/>
              </a:lnSpc>
              <a:spcBef>
                <a:spcPts val="518"/>
              </a:spcBef>
              <a:buClr>
                <a:schemeClr val="dk1"/>
              </a:buClr>
              <a:buSzPct val="99615"/>
              <a:buFont typeface="Arial"/>
              <a:buChar char="–"/>
            </a:pPr>
            <a:r>
              <a:rPr lang="en-US" sz="2400" dirty="0" smtClean="0">
                <a:solidFill>
                  <a:schemeClr val="dk1"/>
                </a:solidFill>
                <a:latin typeface="Calibri"/>
                <a:ea typeface="Calibri"/>
                <a:cs typeface="Calibri"/>
                <a:sym typeface="Calibri"/>
              </a:rPr>
              <a:t>Uncover them (if covered by dirt)</a:t>
            </a:r>
          </a:p>
          <a:p>
            <a:pPr lvl="1">
              <a:lnSpc>
                <a:spcPct val="80000"/>
              </a:lnSpc>
              <a:spcBef>
                <a:spcPts val="518"/>
              </a:spcBef>
              <a:buClr>
                <a:schemeClr val="dk1"/>
              </a:buClr>
              <a:buSzPct val="99615"/>
              <a:buFont typeface="Arial"/>
              <a:buChar char="–"/>
            </a:pPr>
            <a:r>
              <a:rPr lang="en-US" sz="2400" dirty="0" smtClean="0">
                <a:solidFill>
                  <a:schemeClr val="dk1"/>
                </a:solidFill>
                <a:latin typeface="Calibri"/>
                <a:ea typeface="Calibri"/>
                <a:cs typeface="Calibri"/>
                <a:sym typeface="Calibri"/>
              </a:rPr>
              <a:t>Email us → we will fix</a:t>
            </a:r>
            <a:endParaRPr lang="en-US" sz="2400" dirty="0" smtClean="0"/>
          </a:p>
          <a:p>
            <a:pPr marL="57150" indent="0">
              <a:lnSpc>
                <a:spcPct val="80000"/>
              </a:lnSpc>
              <a:spcBef>
                <a:spcPts val="518"/>
              </a:spcBef>
              <a:buSzPct val="99615"/>
              <a:buFont typeface="Arial" pitchFamily="34" charset="0"/>
              <a:buNone/>
            </a:pPr>
            <a:endParaRPr lang="en-US" sz="600" dirty="0" smtClean="0"/>
          </a:p>
        </p:txBody>
      </p:sp>
    </p:spTree>
    <p:extLst>
      <p:ext uri="{BB962C8B-B14F-4D97-AF65-F5344CB8AC3E}">
        <p14:creationId xmlns:p14="http://schemas.microsoft.com/office/powerpoint/2010/main" val="206619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405964" y="4459269"/>
            <a:ext cx="4547514" cy="1384995"/>
          </a:xfrm>
          <a:prstGeom prst="rect">
            <a:avLst/>
          </a:prstGeom>
          <a:solidFill>
            <a:schemeClr val="bg1">
              <a:alpha val="65000"/>
            </a:schemeClr>
          </a:solidFill>
        </p:spPr>
        <p:txBody>
          <a:bodyPr wrap="square" rtlCol="0">
            <a:spAutoFit/>
          </a:bodyPr>
          <a:lstStyle/>
          <a:p>
            <a:r>
              <a:rPr lang="en-US" sz="2800" b="1" dirty="0" smtClean="0"/>
              <a:t>Remember:</a:t>
            </a:r>
          </a:p>
          <a:p>
            <a:pPr lvl="1" indent="-228600">
              <a:buFont typeface="Arial" panose="020B0604020202020204" pitchFamily="34" charset="0"/>
              <a:buChar char="•"/>
            </a:pPr>
            <a:r>
              <a:rPr lang="en-US" sz="2800" dirty="0" smtClean="0"/>
              <a:t>Sign up online for hikes</a:t>
            </a:r>
          </a:p>
          <a:p>
            <a:pPr lvl="1" indent="-228600">
              <a:buFont typeface="Arial" panose="020B0604020202020204" pitchFamily="34" charset="0"/>
              <a:buChar char="•"/>
            </a:pPr>
            <a:r>
              <a:rPr lang="en-US" sz="2800" dirty="0" smtClean="0"/>
              <a:t>2 weeks notice camping</a:t>
            </a:r>
          </a:p>
        </p:txBody>
      </p:sp>
      <p:sp>
        <p:nvSpPr>
          <p:cNvPr id="6" name="TextBox 5"/>
          <p:cNvSpPr txBox="1"/>
          <p:nvPr/>
        </p:nvSpPr>
        <p:spPr>
          <a:xfrm>
            <a:off x="188718" y="590314"/>
            <a:ext cx="4059432" cy="4401205"/>
          </a:xfrm>
          <a:prstGeom prst="rect">
            <a:avLst/>
          </a:prstGeom>
          <a:solidFill>
            <a:schemeClr val="bg1">
              <a:alpha val="65000"/>
            </a:schemeClr>
          </a:solidFill>
        </p:spPr>
        <p:txBody>
          <a:bodyPr wrap="square" rtlCol="0">
            <a:spAutoFit/>
          </a:bodyPr>
          <a:lstStyle/>
          <a:p>
            <a:r>
              <a:rPr lang="en-US" sz="2800" b="1" dirty="0" smtClean="0"/>
              <a:t>Safety comes first! </a:t>
            </a:r>
            <a:endParaRPr lang="en-US" sz="2800" b="1" dirty="0"/>
          </a:p>
          <a:p>
            <a:pPr marL="223838" lvl="1" indent="-184150">
              <a:buFont typeface="Arial" panose="020B0604020202020204" pitchFamily="34" charset="0"/>
              <a:buChar char="•"/>
            </a:pPr>
            <a:r>
              <a:rPr lang="en-US" sz="2800" dirty="0" smtClean="0"/>
              <a:t>Hiking solo? </a:t>
            </a:r>
          </a:p>
          <a:p>
            <a:pPr marL="954088" lvl="2" indent="-457200">
              <a:buFont typeface="Wingdings" panose="05000000000000000000" pitchFamily="2" charset="2"/>
              <a:buChar char="ü"/>
            </a:pPr>
            <a:r>
              <a:rPr lang="en-US" sz="2800" dirty="0" smtClean="0"/>
              <a:t>Check in / out with emergency contact</a:t>
            </a:r>
          </a:p>
          <a:p>
            <a:pPr marL="223838" lvl="1" indent="-184150">
              <a:buFont typeface="Arial" panose="020B0604020202020204" pitchFamily="34" charset="0"/>
              <a:buChar char="•"/>
            </a:pPr>
            <a:r>
              <a:rPr lang="en-US" sz="2800" dirty="0" smtClean="0"/>
              <a:t>Emergency contact can call Mt. Rainier NP Dispatch if late return</a:t>
            </a:r>
            <a:endParaRPr lang="en-US" sz="2800" dirty="0"/>
          </a:p>
          <a:p>
            <a:pPr marL="223838" lvl="1" indent="-184150">
              <a:buFont typeface="Arial" panose="020B0604020202020204" pitchFamily="34" charset="0"/>
              <a:buChar char="•"/>
            </a:pPr>
            <a:r>
              <a:rPr lang="en-US" sz="2800" dirty="0" smtClean="0"/>
              <a:t>Thunder: head low</a:t>
            </a:r>
          </a:p>
          <a:p>
            <a:pPr marL="223838" lvl="1" indent="-184150">
              <a:buFont typeface="Arial" panose="020B0604020202020204" pitchFamily="34" charset="0"/>
              <a:buChar char="•"/>
            </a:pPr>
            <a:r>
              <a:rPr lang="en-US" sz="2800" dirty="0" smtClean="0"/>
              <a:t>Bears: stay away from cubs, be loud, confident</a:t>
            </a:r>
          </a:p>
        </p:txBody>
      </p:sp>
      <p:sp>
        <p:nvSpPr>
          <p:cNvPr id="3" name="TextBox 2"/>
          <p:cNvSpPr txBox="1"/>
          <p:nvPr/>
        </p:nvSpPr>
        <p:spPr>
          <a:xfrm>
            <a:off x="176464" y="6024391"/>
            <a:ext cx="8742948" cy="769441"/>
          </a:xfrm>
          <a:prstGeom prst="rect">
            <a:avLst/>
          </a:prstGeom>
          <a:solidFill>
            <a:srgbClr val="FFFFFF">
              <a:alpha val="65098"/>
            </a:srgbClr>
          </a:solidFill>
        </p:spPr>
        <p:txBody>
          <a:bodyPr wrap="square" rtlCol="0">
            <a:spAutoFit/>
          </a:bodyPr>
          <a:lstStyle/>
          <a:p>
            <a:pPr algn="ctr"/>
            <a:r>
              <a:rPr lang="en-US" sz="4400" b="1" dirty="0" smtClean="0"/>
              <a:t>Don’t forget to have a good time!</a:t>
            </a:r>
          </a:p>
        </p:txBody>
      </p:sp>
      <p:sp>
        <p:nvSpPr>
          <p:cNvPr id="8" name="TextBox 7"/>
          <p:cNvSpPr txBox="1"/>
          <p:nvPr/>
        </p:nvSpPr>
        <p:spPr>
          <a:xfrm>
            <a:off x="4409555" y="607760"/>
            <a:ext cx="4551565" cy="3539430"/>
          </a:xfrm>
          <a:prstGeom prst="rect">
            <a:avLst/>
          </a:prstGeom>
          <a:solidFill>
            <a:schemeClr val="bg1">
              <a:alpha val="65000"/>
            </a:schemeClr>
          </a:solidFill>
        </p:spPr>
        <p:txBody>
          <a:bodyPr wrap="square" rtlCol="0">
            <a:spAutoFit/>
          </a:bodyPr>
          <a:lstStyle/>
          <a:p>
            <a:r>
              <a:rPr lang="en-US" sz="2800" b="1" dirty="0" smtClean="0"/>
              <a:t>Bring:</a:t>
            </a:r>
          </a:p>
          <a:p>
            <a:pPr lvl="1" indent="-228600">
              <a:buFont typeface="Arial" panose="020B0604020202020204" pitchFamily="34" charset="0"/>
              <a:buChar char="•"/>
            </a:pPr>
            <a:r>
              <a:rPr lang="en-US" sz="2800" dirty="0" smtClean="0"/>
              <a:t>Food, water</a:t>
            </a:r>
          </a:p>
          <a:p>
            <a:pPr lvl="1" indent="-228600">
              <a:buFont typeface="Arial" panose="020B0604020202020204" pitchFamily="34" charset="0"/>
              <a:buChar char="•"/>
            </a:pPr>
            <a:r>
              <a:rPr lang="en-US" sz="2800" dirty="0" smtClean="0"/>
              <a:t>Appropriate clothes</a:t>
            </a:r>
          </a:p>
          <a:p>
            <a:pPr lvl="1" indent="-228600">
              <a:buFont typeface="Arial" panose="020B0604020202020204" pitchFamily="34" charset="0"/>
              <a:buChar char="•"/>
            </a:pPr>
            <a:r>
              <a:rPr lang="en-US" sz="2800" dirty="0" smtClean="0"/>
              <a:t>Sun protection, raingear, insect repellent</a:t>
            </a:r>
          </a:p>
          <a:p>
            <a:pPr lvl="1" indent="-228600">
              <a:buFont typeface="Arial" panose="020B0604020202020204" pitchFamily="34" charset="0"/>
              <a:buChar char="•"/>
            </a:pPr>
            <a:r>
              <a:rPr lang="en-US" sz="2800" dirty="0" smtClean="0"/>
              <a:t>First aid kit</a:t>
            </a:r>
          </a:p>
          <a:p>
            <a:pPr lvl="1" indent="-228600">
              <a:buFont typeface="Arial" panose="020B0604020202020204" pitchFamily="34" charset="0"/>
              <a:buChar char="•"/>
            </a:pPr>
            <a:r>
              <a:rPr lang="en-US" sz="2800" dirty="0" smtClean="0"/>
              <a:t>Pamphlet, data sheet, entry letter</a:t>
            </a:r>
          </a:p>
        </p:txBody>
      </p:sp>
      <p:sp>
        <p:nvSpPr>
          <p:cNvPr id="10" name="Shape 877"/>
          <p:cNvSpPr txBox="1"/>
          <p:nvPr/>
        </p:nvSpPr>
        <p:spPr>
          <a:xfrm>
            <a:off x="-19050" y="0"/>
            <a:ext cx="646003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dirty="0">
                <a:solidFill>
                  <a:srgbClr val="7F7F7F"/>
                </a:solidFill>
                <a:latin typeface="Calibri"/>
                <a:ea typeface="Calibri"/>
                <a:cs typeface="Calibri"/>
                <a:sym typeface="Calibri"/>
              </a:rPr>
              <a:t>IV. </a:t>
            </a:r>
            <a:r>
              <a:rPr lang="en-US" sz="3600" dirty="0" smtClean="0">
                <a:solidFill>
                  <a:srgbClr val="7F7F7F"/>
                </a:solidFill>
                <a:latin typeface="Calibri"/>
                <a:ea typeface="Calibri"/>
                <a:cs typeface="Calibri"/>
                <a:sym typeface="Calibri"/>
              </a:rPr>
              <a:t>Parting Words: Safety</a:t>
            </a:r>
            <a:endParaRPr lang="en-US" sz="3600"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169996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34437" y="613284"/>
            <a:ext cx="8664236" cy="1815882"/>
          </a:xfrm>
          <a:prstGeom prst="rect">
            <a:avLst/>
          </a:prstGeom>
          <a:solidFill>
            <a:schemeClr val="bg1">
              <a:alpha val="65000"/>
            </a:schemeClr>
          </a:solidFill>
        </p:spPr>
        <p:txBody>
          <a:bodyPr wrap="square" rtlCol="0">
            <a:spAutoFit/>
          </a:bodyPr>
          <a:lstStyle/>
          <a:p>
            <a:r>
              <a:rPr lang="en-US" sz="2800" b="1" dirty="0" smtClean="0"/>
              <a:t>Thank you for your support!</a:t>
            </a:r>
            <a:endParaRPr lang="en-US" sz="2800" b="1" dirty="0"/>
          </a:p>
          <a:p>
            <a:pPr marL="525463" lvl="1" indent="-296863">
              <a:buFont typeface="Arial" panose="020B0604020202020204" pitchFamily="34" charset="0"/>
              <a:buChar char="•"/>
            </a:pPr>
            <a:r>
              <a:rPr lang="en-US" sz="2800" dirty="0" smtClean="0"/>
              <a:t>Data collection</a:t>
            </a:r>
          </a:p>
          <a:p>
            <a:pPr marL="525463" lvl="1" indent="-296863">
              <a:buFont typeface="Arial" panose="020B0604020202020204" pitchFamily="34" charset="0"/>
              <a:buChar char="•"/>
            </a:pPr>
            <a:r>
              <a:rPr lang="en-US" sz="2800" dirty="0" smtClean="0"/>
              <a:t>Data Entry</a:t>
            </a:r>
            <a:endParaRPr lang="en-US" sz="2800" dirty="0"/>
          </a:p>
          <a:p>
            <a:pPr marL="525463" lvl="1" indent="-296863">
              <a:buFont typeface="Arial" panose="020B0604020202020204" pitchFamily="34" charset="0"/>
              <a:buChar char="•"/>
            </a:pPr>
            <a:r>
              <a:rPr lang="en-US" sz="2800" dirty="0" smtClean="0"/>
              <a:t>Donations (Crowd funding &amp; Other)</a:t>
            </a:r>
          </a:p>
        </p:txBody>
      </p:sp>
      <p:sp>
        <p:nvSpPr>
          <p:cNvPr id="8" name="TextBox 7"/>
          <p:cNvSpPr txBox="1"/>
          <p:nvPr/>
        </p:nvSpPr>
        <p:spPr>
          <a:xfrm>
            <a:off x="224632" y="2598973"/>
            <a:ext cx="8660572" cy="1323439"/>
          </a:xfrm>
          <a:prstGeom prst="rect">
            <a:avLst/>
          </a:prstGeom>
          <a:solidFill>
            <a:schemeClr val="bg1">
              <a:alpha val="65000"/>
            </a:schemeClr>
          </a:solidFill>
        </p:spPr>
        <p:txBody>
          <a:bodyPr wrap="square" rtlCol="0">
            <a:spAutoFit/>
          </a:bodyPr>
          <a:lstStyle/>
          <a:p>
            <a:r>
              <a:rPr lang="en-US" sz="2800" b="1" dirty="0" smtClean="0"/>
              <a:t>Naches Peak Trail Trial (returning only)? Get materials</a:t>
            </a:r>
          </a:p>
          <a:p>
            <a:r>
              <a:rPr lang="en-US" sz="2600" dirty="0"/>
              <a:t>Jennifer Bellamy, Kathy </a:t>
            </a:r>
            <a:r>
              <a:rPr lang="en-US" sz="2600" dirty="0" err="1" smtClean="0"/>
              <a:t>Brodniak</a:t>
            </a:r>
            <a:r>
              <a:rPr lang="en-US" sz="2600" dirty="0" smtClean="0"/>
              <a:t>, Stephanie Monk, </a:t>
            </a:r>
            <a:r>
              <a:rPr lang="en-US" sz="2600" dirty="0" err="1" smtClean="0"/>
              <a:t>Mizuo</a:t>
            </a:r>
            <a:r>
              <a:rPr lang="en-US" sz="2600" dirty="0" smtClean="0"/>
              <a:t> Naka, Karen Sanders, others? </a:t>
            </a:r>
            <a:endParaRPr lang="en-US" sz="2600" dirty="0" smtClean="0"/>
          </a:p>
        </p:txBody>
      </p:sp>
      <p:sp>
        <p:nvSpPr>
          <p:cNvPr id="10" name="Shape 877"/>
          <p:cNvSpPr txBox="1"/>
          <p:nvPr/>
        </p:nvSpPr>
        <p:spPr>
          <a:xfrm>
            <a:off x="-19051" y="0"/>
            <a:ext cx="864970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dirty="0">
                <a:solidFill>
                  <a:schemeClr val="bg1"/>
                </a:solidFill>
                <a:effectLst>
                  <a:outerShdw blurRad="38100" dist="38100" dir="2700000" algn="tl">
                    <a:srgbClr val="000000">
                      <a:alpha val="43137"/>
                    </a:srgbClr>
                  </a:outerShdw>
                </a:effectLst>
                <a:latin typeface="Calibri"/>
                <a:ea typeface="Calibri"/>
                <a:cs typeface="Calibri"/>
                <a:sym typeface="Calibri"/>
              </a:rPr>
              <a:t>IV. </a:t>
            </a:r>
            <a:r>
              <a:rPr lang="en-US" sz="3600" dirty="0" smtClean="0">
                <a:solidFill>
                  <a:schemeClr val="bg1"/>
                </a:solidFill>
                <a:effectLst>
                  <a:outerShdw blurRad="38100" dist="38100" dir="2700000" algn="tl">
                    <a:srgbClr val="000000">
                      <a:alpha val="43137"/>
                    </a:srgbClr>
                  </a:outerShdw>
                </a:effectLst>
                <a:latin typeface="Calibri"/>
                <a:ea typeface="Calibri"/>
                <a:cs typeface="Calibri"/>
                <a:sym typeface="Calibri"/>
              </a:rPr>
              <a:t>Parting words: </a:t>
            </a:r>
            <a:r>
              <a:rPr lang="en-US" sz="3600" dirty="0" err="1" smtClean="0">
                <a:solidFill>
                  <a:schemeClr val="bg1"/>
                </a:solidFill>
                <a:effectLst>
                  <a:outerShdw blurRad="38100" dist="38100" dir="2700000" algn="tl">
                    <a:srgbClr val="000000">
                      <a:alpha val="43137"/>
                    </a:srgbClr>
                  </a:outerShdw>
                </a:effectLst>
                <a:latin typeface="Calibri"/>
                <a:ea typeface="Calibri"/>
                <a:cs typeface="Calibri"/>
                <a:sym typeface="Calibri"/>
              </a:rPr>
              <a:t>MeadoWatch</a:t>
            </a:r>
            <a:r>
              <a:rPr lang="en-US" sz="3600" dirty="0">
                <a:solidFill>
                  <a:schemeClr val="bg1"/>
                </a:solidFill>
                <a:effectLst>
                  <a:outerShdw blurRad="38100" dist="38100" dir="2700000" algn="tl">
                    <a:srgbClr val="000000">
                      <a:alpha val="43137"/>
                    </a:srgbClr>
                  </a:outerShdw>
                </a:effectLst>
                <a:latin typeface="Calibri"/>
                <a:ea typeface="Calibri"/>
                <a:cs typeface="Calibri"/>
                <a:sym typeface="Calibri"/>
              </a:rPr>
              <a:t> </a:t>
            </a:r>
            <a:r>
              <a:rPr lang="en-US" sz="3600" dirty="0" smtClean="0">
                <a:solidFill>
                  <a:schemeClr val="bg1"/>
                </a:solidFill>
                <a:effectLst>
                  <a:outerShdw blurRad="38100" dist="38100" dir="2700000" algn="tl">
                    <a:srgbClr val="000000">
                      <a:alpha val="43137"/>
                    </a:srgbClr>
                  </a:outerShdw>
                </a:effectLst>
                <a:latin typeface="Calibri"/>
                <a:ea typeface="Calibri"/>
                <a:cs typeface="Calibri"/>
                <a:sym typeface="Calibri"/>
              </a:rPr>
              <a:t>– year 7!!!</a:t>
            </a:r>
            <a:endParaRPr lang="en-US" sz="3600" dirty="0">
              <a:solidFill>
                <a:schemeClr val="bg1"/>
              </a:solidFill>
              <a:effectLst>
                <a:outerShdw blurRad="38100" dist="38100" dir="2700000" algn="tl">
                  <a:srgbClr val="000000">
                    <a:alpha val="43137"/>
                  </a:srgbClr>
                </a:outerShdw>
              </a:effectLst>
              <a:latin typeface="Calibri"/>
              <a:ea typeface="Calibri"/>
              <a:cs typeface="Calibri"/>
              <a:sym typeface="Calibri"/>
            </a:endParaRPr>
          </a:p>
        </p:txBody>
      </p:sp>
      <p:sp>
        <p:nvSpPr>
          <p:cNvPr id="12" name="TextBox 11"/>
          <p:cNvSpPr txBox="1"/>
          <p:nvPr/>
        </p:nvSpPr>
        <p:spPr>
          <a:xfrm>
            <a:off x="236465" y="4629616"/>
            <a:ext cx="8646694" cy="923330"/>
          </a:xfrm>
          <a:prstGeom prst="rect">
            <a:avLst/>
          </a:prstGeom>
          <a:solidFill>
            <a:schemeClr val="bg1">
              <a:alpha val="65000"/>
            </a:schemeClr>
          </a:solidFill>
        </p:spPr>
        <p:txBody>
          <a:bodyPr wrap="square" rtlCol="0">
            <a:spAutoFit/>
          </a:bodyPr>
          <a:lstStyle/>
          <a:p>
            <a:r>
              <a:rPr lang="en-US" sz="2800" b="1" dirty="0" smtClean="0"/>
              <a:t>Trail </a:t>
            </a:r>
            <a:r>
              <a:rPr lang="en-US" sz="2800" b="1" dirty="0" err="1" smtClean="0"/>
              <a:t>Maintainance</a:t>
            </a:r>
            <a:r>
              <a:rPr lang="en-US" sz="2800" b="1" dirty="0" smtClean="0"/>
              <a:t>? Come give me some details</a:t>
            </a:r>
          </a:p>
          <a:p>
            <a:r>
              <a:rPr lang="en-US" sz="2600" dirty="0" smtClean="0"/>
              <a:t>Bev Simpson, others?</a:t>
            </a:r>
            <a:endParaRPr lang="en-US" dirty="0" smtClean="0"/>
          </a:p>
        </p:txBody>
      </p:sp>
    </p:spTree>
    <p:extLst>
      <p:ext uri="{BB962C8B-B14F-4D97-AF65-F5344CB8AC3E}">
        <p14:creationId xmlns:p14="http://schemas.microsoft.com/office/powerpoint/2010/main" val="212453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lli Jenkins\Desktop\For Dropbox\1791 Summ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1700" y="247650"/>
            <a:ext cx="4815870" cy="646331"/>
          </a:xfrm>
          <a:prstGeom prst="rect">
            <a:avLst/>
          </a:prstGeom>
          <a:noFill/>
        </p:spPr>
        <p:txBody>
          <a:bodyPr wrap="none" rtlCol="0">
            <a:spAutoFit/>
          </a:bodyPr>
          <a:lstStyle/>
          <a:p>
            <a:r>
              <a:rPr lang="en-US" sz="3600" b="1" dirty="0" smtClean="0">
                <a:solidFill>
                  <a:schemeClr val="bg1"/>
                </a:solidFill>
              </a:rPr>
              <a:t>Questions? Comments? </a:t>
            </a:r>
            <a:endParaRPr lang="en-US" sz="3600" b="1" dirty="0">
              <a:solidFill>
                <a:schemeClr val="bg1"/>
              </a:solidFill>
            </a:endParaRPr>
          </a:p>
        </p:txBody>
      </p:sp>
    </p:spTree>
    <p:extLst>
      <p:ext uri="{BB962C8B-B14F-4D97-AF65-F5344CB8AC3E}">
        <p14:creationId xmlns:p14="http://schemas.microsoft.com/office/powerpoint/2010/main" val="1451752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49" y="1"/>
            <a:ext cx="3167534" cy="646331"/>
          </a:xfrm>
          <a:prstGeom prst="rect">
            <a:avLst/>
          </a:prstGeom>
          <a:noFill/>
        </p:spPr>
        <p:txBody>
          <a:bodyPr wrap="none" rtlCol="0">
            <a:spAutoFit/>
          </a:bodyPr>
          <a:lstStyle/>
          <a:p>
            <a:r>
              <a:rPr lang="en-US" sz="3600" dirty="0" smtClean="0">
                <a:solidFill>
                  <a:schemeClr val="bg1">
                    <a:lumMod val="50000"/>
                  </a:schemeClr>
                </a:solidFill>
              </a:rPr>
              <a:t>II. </a:t>
            </a:r>
            <a:r>
              <a:rPr lang="en-US" sz="3600" dirty="0" err="1" smtClean="0">
                <a:solidFill>
                  <a:schemeClr val="bg1">
                    <a:lumMod val="50000"/>
                  </a:schemeClr>
                </a:solidFill>
              </a:rPr>
              <a:t>MeadoWatch</a:t>
            </a:r>
            <a:endParaRPr lang="en-US" sz="3600" dirty="0" smtClean="0">
              <a:solidFill>
                <a:schemeClr val="bg1">
                  <a:lumMod val="50000"/>
                </a:schemeClr>
              </a:solidFill>
            </a:endParaRPr>
          </a:p>
        </p:txBody>
      </p:sp>
      <p:sp>
        <p:nvSpPr>
          <p:cNvPr id="3" name="TextBox 2"/>
          <p:cNvSpPr txBox="1"/>
          <p:nvPr/>
        </p:nvSpPr>
        <p:spPr>
          <a:xfrm>
            <a:off x="242436" y="2397253"/>
            <a:ext cx="5334000" cy="3170099"/>
          </a:xfrm>
          <a:prstGeom prst="rect">
            <a:avLst/>
          </a:prstGeom>
          <a:noFill/>
        </p:spPr>
        <p:txBody>
          <a:bodyPr wrap="square" rtlCol="0">
            <a:spAutoFit/>
          </a:bodyPr>
          <a:lstStyle/>
          <a:p>
            <a:pPr>
              <a:spcBef>
                <a:spcPts val="1200"/>
              </a:spcBef>
            </a:pPr>
            <a:r>
              <a:rPr lang="en-US" sz="3200" dirty="0" smtClean="0"/>
              <a:t>Brief history</a:t>
            </a:r>
          </a:p>
          <a:p>
            <a:pPr>
              <a:spcBef>
                <a:spcPts val="1200"/>
              </a:spcBef>
            </a:pPr>
            <a:r>
              <a:rPr lang="en-US" sz="3200" dirty="0" smtClean="0"/>
              <a:t>Logistics / Program Design</a:t>
            </a:r>
            <a:endParaRPr lang="en-US" sz="3200" dirty="0"/>
          </a:p>
          <a:p>
            <a:pPr marL="457200" indent="-228600">
              <a:buFont typeface="Wingdings" panose="05000000000000000000" pitchFamily="2" charset="2"/>
              <a:buChar char="Ø"/>
            </a:pPr>
            <a:r>
              <a:rPr lang="en-US" sz="2800" dirty="0"/>
              <a:t>	</a:t>
            </a:r>
            <a:r>
              <a:rPr lang="en-US" sz="2800" dirty="0" smtClean="0"/>
              <a:t>Before your hike</a:t>
            </a:r>
          </a:p>
          <a:p>
            <a:pPr marL="457200" indent="-228600">
              <a:buFont typeface="Wingdings" panose="05000000000000000000" pitchFamily="2" charset="2"/>
              <a:buChar char="Ø"/>
            </a:pPr>
            <a:r>
              <a:rPr lang="en-US" sz="2800" dirty="0"/>
              <a:t>	</a:t>
            </a:r>
            <a:r>
              <a:rPr lang="en-US" sz="2800" dirty="0" smtClean="0"/>
              <a:t>Directions: to hikes, plots</a:t>
            </a:r>
          </a:p>
          <a:p>
            <a:pPr marL="457200" indent="-228600">
              <a:buFont typeface="Wingdings" panose="05000000000000000000" pitchFamily="2" charset="2"/>
              <a:buChar char="Ø"/>
            </a:pPr>
            <a:r>
              <a:rPr lang="en-US" sz="2800" dirty="0"/>
              <a:t>	</a:t>
            </a:r>
            <a:r>
              <a:rPr lang="en-US" sz="2800" dirty="0" smtClean="0"/>
              <a:t>What data to collect</a:t>
            </a:r>
          </a:p>
          <a:p>
            <a:pPr>
              <a:spcBef>
                <a:spcPts val="1200"/>
              </a:spcBef>
            </a:pPr>
            <a:r>
              <a:rPr lang="en-US" sz="3200" dirty="0" smtClean="0"/>
              <a:t>Results</a:t>
            </a:r>
          </a:p>
        </p:txBody>
      </p:sp>
      <p:sp>
        <p:nvSpPr>
          <p:cNvPr id="5" name="TextBox 10"/>
          <p:cNvSpPr txBox="1">
            <a:spLocks noChangeArrowheads="1"/>
          </p:cNvSpPr>
          <p:nvPr/>
        </p:nvSpPr>
        <p:spPr bwMode="auto">
          <a:xfrm>
            <a:off x="-19050" y="598639"/>
            <a:ext cx="9163050" cy="954107"/>
          </a:xfrm>
          <a:prstGeom prst="rect">
            <a:avLst/>
          </a:prstGeom>
          <a:noFill/>
          <a:ln w="9525">
            <a:noFill/>
            <a:miter lim="800000"/>
            <a:headEnd/>
            <a:tailEnd/>
          </a:ln>
        </p:spPr>
        <p:txBody>
          <a:bodyPr wrap="square">
            <a:spAutoFit/>
          </a:bodyPr>
          <a:lstStyle/>
          <a:p>
            <a:pPr fontAlgn="base">
              <a:spcBef>
                <a:spcPct val="0"/>
              </a:spcBef>
              <a:spcAft>
                <a:spcPct val="0"/>
              </a:spcAft>
            </a:pPr>
            <a:r>
              <a:rPr lang="en-US" sz="2800" dirty="0" smtClean="0">
                <a:solidFill>
                  <a:srgbClr val="000000"/>
                </a:solidFill>
              </a:rPr>
              <a:t>A citizen science program to monitor wildflower phenology at Mt. Rainier National Park</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04050" y="2425218"/>
            <a:ext cx="5393551" cy="3033872"/>
          </a:xfrm>
          <a:prstGeom prst="rect">
            <a:avLst/>
          </a:prstGeom>
        </p:spPr>
      </p:pic>
    </p:spTree>
    <p:extLst>
      <p:ext uri="{BB962C8B-B14F-4D97-AF65-F5344CB8AC3E}">
        <p14:creationId xmlns:p14="http://schemas.microsoft.com/office/powerpoint/2010/main" val="3369611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21769" y="838200"/>
            <a:ext cx="4198381" cy="1631216"/>
          </a:xfrm>
          <a:prstGeom prst="rect">
            <a:avLst/>
          </a:prstGeom>
          <a:solidFill>
            <a:schemeClr val="bg1"/>
          </a:solidFill>
          <a:ln>
            <a:solidFill>
              <a:schemeClr val="tx1"/>
            </a:solidFill>
          </a:ln>
        </p:spPr>
        <p:txBody>
          <a:bodyPr wrap="square" rtlCol="0">
            <a:spAutoFit/>
          </a:bodyPr>
          <a:lstStyle/>
          <a:p>
            <a:r>
              <a:rPr lang="en-US" sz="2000" b="1" dirty="0" smtClean="0"/>
              <a:t>Citizen Science:</a:t>
            </a:r>
          </a:p>
          <a:p>
            <a:pPr marL="285750" indent="-285750">
              <a:buFontTx/>
              <a:buChar char="-"/>
            </a:pPr>
            <a:r>
              <a:rPr lang="en-US" sz="2000" dirty="0" smtClean="0"/>
              <a:t>Volunteers (not experts)</a:t>
            </a:r>
          </a:p>
          <a:p>
            <a:pPr marL="285750" indent="-285750">
              <a:buFontTx/>
              <a:buChar char="-"/>
            </a:pPr>
            <a:r>
              <a:rPr lang="en-US" sz="2000" dirty="0" smtClean="0"/>
              <a:t>Collect (and/or process) data</a:t>
            </a:r>
          </a:p>
          <a:p>
            <a:pPr marL="285750" indent="-285750">
              <a:buFontTx/>
              <a:buChar char="-"/>
            </a:pPr>
            <a:r>
              <a:rPr lang="en-US" sz="2000" dirty="0" smtClean="0"/>
              <a:t>Part of a scientific inquiry</a:t>
            </a:r>
          </a:p>
          <a:p>
            <a:pPr marL="285750" indent="-285750">
              <a:buFontTx/>
              <a:buChar char="-"/>
            </a:pPr>
            <a:r>
              <a:rPr lang="en-US" sz="2000" dirty="0" smtClean="0"/>
              <a:t>Educational / outreach component</a:t>
            </a:r>
            <a:endParaRPr lang="en-US" sz="2000" dirty="0"/>
          </a:p>
        </p:txBody>
      </p:sp>
      <p:sp>
        <p:nvSpPr>
          <p:cNvPr id="10" name="TextBox 9"/>
          <p:cNvSpPr txBox="1"/>
          <p:nvPr/>
        </p:nvSpPr>
        <p:spPr>
          <a:xfrm>
            <a:off x="-19050" y="0"/>
            <a:ext cx="8859285" cy="646331"/>
          </a:xfrm>
          <a:prstGeom prst="rect">
            <a:avLst/>
          </a:prstGeom>
          <a:noFill/>
        </p:spPr>
        <p:txBody>
          <a:bodyPr wrap="none" rtlCol="0">
            <a:spAutoFit/>
          </a:bodyPr>
          <a:lstStyle/>
          <a:p>
            <a:pPr fontAlgn="base">
              <a:spcBef>
                <a:spcPct val="0"/>
              </a:spcBef>
              <a:spcAft>
                <a:spcPct val="0"/>
              </a:spcAft>
            </a:pPr>
            <a:r>
              <a:rPr lang="en-US" sz="3600" dirty="0" smtClean="0">
                <a:solidFill>
                  <a:srgbClr val="FFFFFF">
                    <a:lumMod val="50000"/>
                  </a:srgbClr>
                </a:solidFill>
              </a:rPr>
              <a:t>II.</a:t>
            </a:r>
            <a:r>
              <a:rPr lang="en-US" dirty="0" smtClean="0">
                <a:solidFill>
                  <a:srgbClr val="FFFFFF">
                    <a:lumMod val="50000"/>
                  </a:srgbClr>
                </a:solidFill>
              </a:rPr>
              <a:t>  </a:t>
            </a:r>
            <a:r>
              <a:rPr lang="en-US" sz="3600" dirty="0" err="1" smtClean="0">
                <a:solidFill>
                  <a:srgbClr val="FFFFFF">
                    <a:lumMod val="50000"/>
                  </a:srgbClr>
                </a:solidFill>
              </a:rPr>
              <a:t>MeadoWatch</a:t>
            </a:r>
            <a:r>
              <a:rPr lang="en-US" sz="3600" dirty="0" smtClean="0">
                <a:solidFill>
                  <a:srgbClr val="FFFFFF">
                    <a:lumMod val="50000"/>
                  </a:srgbClr>
                </a:solidFill>
              </a:rPr>
              <a:t>: First, what is citizen science? </a:t>
            </a:r>
          </a:p>
        </p:txBody>
      </p:sp>
      <p:pic>
        <p:nvPicPr>
          <p:cNvPr id="11" name="Picture 2" descr="C:\Users\Elli Jenkins\Desktop\For Dropbox\1791 Summ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58" y="876300"/>
            <a:ext cx="4083351" cy="30625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06316" y="4409700"/>
            <a:ext cx="4637314" cy="1631216"/>
          </a:xfrm>
          <a:prstGeom prst="rect">
            <a:avLst/>
          </a:prstGeom>
          <a:noFill/>
        </p:spPr>
        <p:txBody>
          <a:bodyPr wrap="square" rtlCol="0">
            <a:spAutoFit/>
          </a:bodyPr>
          <a:lstStyle/>
          <a:p>
            <a:r>
              <a:rPr lang="en-US" sz="2800" b="1" dirty="0" smtClean="0"/>
              <a:t>Why Citizen Science?</a:t>
            </a:r>
          </a:p>
          <a:p>
            <a:endParaRPr lang="en-US" dirty="0"/>
          </a:p>
          <a:p>
            <a:r>
              <a:rPr lang="en-US" dirty="0" smtClean="0"/>
              <a:t>A more inclusive way to do science</a:t>
            </a:r>
          </a:p>
          <a:p>
            <a:r>
              <a:rPr lang="en-US" dirty="0" smtClean="0"/>
              <a:t>Outreach / engagement with general public</a:t>
            </a:r>
          </a:p>
          <a:p>
            <a:r>
              <a:rPr lang="en-US" dirty="0" smtClean="0"/>
              <a:t>Greater quantity, time span of data</a:t>
            </a:r>
            <a:endParaRPr lang="en-US" dirty="0"/>
          </a:p>
        </p:txBody>
      </p:sp>
      <p:sp>
        <p:nvSpPr>
          <p:cNvPr id="8" name="TextBox 7"/>
          <p:cNvSpPr txBox="1"/>
          <p:nvPr/>
        </p:nvSpPr>
        <p:spPr>
          <a:xfrm>
            <a:off x="8816224" y="0"/>
            <a:ext cx="274434" cy="369332"/>
          </a:xfrm>
          <a:prstGeom prst="rect">
            <a:avLst/>
          </a:prstGeom>
          <a:noFill/>
        </p:spPr>
        <p:txBody>
          <a:bodyPr wrap="none" rtlCol="0">
            <a:spAutoFit/>
          </a:bodyPr>
          <a:lstStyle/>
          <a:p>
            <a:r>
              <a:rPr lang="en-US" dirty="0" smtClean="0"/>
              <a:t>*</a:t>
            </a: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1292"/>
          <a:stretch/>
        </p:blipFill>
        <p:spPr>
          <a:xfrm>
            <a:off x="4608181" y="3419475"/>
            <a:ext cx="4365732" cy="3280964"/>
          </a:xfrm>
          <a:prstGeom prst="rect">
            <a:avLst/>
          </a:prstGeom>
        </p:spPr>
      </p:pic>
      <p:sp>
        <p:nvSpPr>
          <p:cNvPr id="5" name="TextBox 4"/>
          <p:cNvSpPr txBox="1"/>
          <p:nvPr/>
        </p:nvSpPr>
        <p:spPr>
          <a:xfrm>
            <a:off x="4676693" y="6280071"/>
            <a:ext cx="3321358" cy="369332"/>
          </a:xfrm>
          <a:prstGeom prst="rect">
            <a:avLst/>
          </a:prstGeom>
          <a:solidFill>
            <a:schemeClr val="bg1"/>
          </a:solidFill>
        </p:spPr>
        <p:txBody>
          <a:bodyPr wrap="none" rtlCol="0">
            <a:spAutoFit/>
          </a:bodyPr>
          <a:lstStyle/>
          <a:p>
            <a:r>
              <a:rPr lang="en-US" dirty="0" smtClean="0"/>
              <a:t>Doris Duke Conservation Scholars</a:t>
            </a:r>
            <a:endParaRPr lang="en-US" dirty="0"/>
          </a:p>
        </p:txBody>
      </p:sp>
    </p:spTree>
    <p:extLst>
      <p:ext uri="{BB962C8B-B14F-4D97-AF65-F5344CB8AC3E}">
        <p14:creationId xmlns:p14="http://schemas.microsoft.com/office/powerpoint/2010/main" val="79399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11016</TotalTime>
  <Words>7158</Words>
  <Application>Microsoft Office PowerPoint</Application>
  <PresentationFormat>On-screen Show (4:3)</PresentationFormat>
  <Paragraphs>1019</Paragraphs>
  <Slides>77</Slides>
  <Notes>66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Calibri</vt:lpstr>
      <vt:lpstr>Courier New</vt:lpstr>
      <vt:lpstr>Freestyle Script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Avalanche Lily  Erythronium montanum  </vt:lpstr>
      <vt:lpstr>Avalanche Lily  Erythronium montanum  </vt:lpstr>
      <vt:lpstr>Gray’s Lovage Ligusticum grayi  </vt:lpstr>
      <vt:lpstr>Gray’s Lovage Ligusticum grayi  </vt:lpstr>
      <vt:lpstr>Magenta Paintbrush Castilleja parviflora </vt:lpstr>
      <vt:lpstr>Magenta Paintbrush Castilleja parviflora </vt:lpstr>
      <vt:lpstr>Mountain Daisy Erigeron peregrinus or E. gracialis </vt:lpstr>
      <vt:lpstr>Mountain Daisy Erigeron peregrinus or E. gracialis </vt:lpstr>
      <vt:lpstr>North Microseris  Microseris alpestris or Nothocalias alpestris </vt:lpstr>
      <vt:lpstr>North Microseris  Microseris alpestris or Nothocalias alpestris </vt:lpstr>
      <vt:lpstr>North Microseris Microseris alpestris</vt:lpstr>
      <vt:lpstr>Western Anemone Anemone occidentalis </vt:lpstr>
      <vt:lpstr>Western Anemone Anemone occidentalis </vt:lpstr>
      <vt:lpstr>PowerPoint Presentation</vt:lpstr>
      <vt:lpstr>American Bistort Polygonum bistortoides or Bistorta bistortoides  </vt:lpstr>
      <vt:lpstr>American Bistort Polygonum bistortoides or Bistorta bistortoides  </vt:lpstr>
      <vt:lpstr> Bracted Lousewort Pedicularis bracteosa </vt:lpstr>
      <vt:lpstr> Bracted Lousewort Pedicularis bracteosa </vt:lpstr>
      <vt:lpstr>Subalpine Lupine Lupinus arcticus  </vt:lpstr>
      <vt:lpstr>Subalpine Lupine Lupinus arcticus  </vt:lpstr>
      <vt:lpstr>Sitka Valerian Valeriana sitchensis</vt:lpstr>
      <vt:lpstr>Sitka Valerian Valeriana sitchensis</vt:lpstr>
      <vt:lpstr>Sitka Valerian Valeriana sitchensis</vt:lpstr>
      <vt:lpstr>PowerPoint Presentation</vt:lpstr>
      <vt:lpstr>Broadleaf Arnica Arnica latifolia</vt:lpstr>
      <vt:lpstr>Broadleaf Arnica Arnica latifolia</vt:lpstr>
      <vt:lpstr>Cascade Aster Aster ledophyllus or Eucephalus ledophyllus</vt:lpstr>
      <vt:lpstr>Cascade Aster Aster ledophyllus or Eucephalus ledophyllus</vt:lpstr>
      <vt:lpstr>Glacier Lily Erythronium grandiflorum</vt:lpstr>
      <vt:lpstr>Glacier Lily Erythronium grandiflorum</vt:lpstr>
      <vt:lpstr>Scarlet Paintbrush Castilleja miniata</vt:lpstr>
      <vt:lpstr>Scarlet Paintbrush Castilleja miniata</vt:lpstr>
      <vt:lpstr>Sharptooth Angelica  Angelica arguta </vt:lpstr>
      <vt:lpstr>Sharptooth Angelica  Angelica arguta </vt:lpstr>
      <vt:lpstr>Tall Blue Bell Mertensia paniculata</vt:lpstr>
      <vt:lpstr>Tall Blue Bell Mertensia paniculata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Wilson</dc:creator>
  <cp:lastModifiedBy>janneke</cp:lastModifiedBy>
  <cp:revision>674</cp:revision>
  <cp:lastPrinted>2013-06-22T00:42:22Z</cp:lastPrinted>
  <dcterms:created xsi:type="dcterms:W3CDTF">2013-06-23T06:05:13Z</dcterms:created>
  <dcterms:modified xsi:type="dcterms:W3CDTF">2019-06-22T19:53:46Z</dcterms:modified>
</cp:coreProperties>
</file>